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8" r:id="rId2"/>
    <p:sldId id="413" r:id="rId3"/>
    <p:sldId id="427" r:id="rId4"/>
    <p:sldId id="417" r:id="rId5"/>
    <p:sldId id="416" r:id="rId6"/>
    <p:sldId id="415" r:id="rId7"/>
    <p:sldId id="399" r:id="rId8"/>
    <p:sldId id="418" r:id="rId9"/>
    <p:sldId id="419" r:id="rId10"/>
    <p:sldId id="420" r:id="rId11"/>
    <p:sldId id="425" r:id="rId12"/>
    <p:sldId id="385" r:id="rId13"/>
    <p:sldId id="421" r:id="rId14"/>
    <p:sldId id="410" r:id="rId15"/>
    <p:sldId id="411" r:id="rId16"/>
    <p:sldId id="412" r:id="rId17"/>
    <p:sldId id="376" r:id="rId18"/>
    <p:sldId id="347" r:id="rId19"/>
    <p:sldId id="392" r:id="rId20"/>
    <p:sldId id="402" r:id="rId21"/>
    <p:sldId id="422" r:id="rId22"/>
    <p:sldId id="367" r:id="rId23"/>
    <p:sldId id="371" r:id="rId24"/>
    <p:sldId id="365" r:id="rId25"/>
    <p:sldId id="414" r:id="rId26"/>
    <p:sldId id="423" r:id="rId27"/>
    <p:sldId id="408" r:id="rId28"/>
    <p:sldId id="428" r:id="rId29"/>
    <p:sldId id="429" r:id="rId30"/>
    <p:sldId id="424" r:id="rId31"/>
    <p:sldId id="366" r:id="rId32"/>
    <p:sldId id="3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768" userDrawn="1">
          <p15:clr>
            <a:srgbClr val="A4A3A4"/>
          </p15:clr>
        </p15:guide>
        <p15:guide id="4" pos="6912" userDrawn="1">
          <p15:clr>
            <a:srgbClr val="A4A3A4"/>
          </p15:clr>
        </p15:guide>
        <p15:guide id="7" orient="horz" pos="1008" userDrawn="1">
          <p15:clr>
            <a:srgbClr val="A4A3A4"/>
          </p15:clr>
        </p15:guide>
        <p15:guide id="8" orient="horz" pos="648" userDrawn="1">
          <p15:clr>
            <a:srgbClr val="A4A3A4"/>
          </p15:clr>
        </p15:guide>
        <p15:guide id="9" orient="horz" pos="3696" userDrawn="1">
          <p15:clr>
            <a:srgbClr val="A4A3A4"/>
          </p15:clr>
        </p15:guide>
        <p15:guide id="10" pos="7512" userDrawn="1">
          <p15:clr>
            <a:srgbClr val="A4A3A4"/>
          </p15:clr>
        </p15:guide>
        <p15:guide id="11" pos="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7" autoAdjust="0"/>
    <p:restoredTop sz="94660"/>
  </p:normalViewPr>
  <p:slideViewPr>
    <p:cSldViewPr snapToGrid="0" showGuides="1">
      <p:cViewPr>
        <p:scale>
          <a:sx n="116" d="100"/>
          <a:sy n="116" d="100"/>
        </p:scale>
        <p:origin x="-96" y="24"/>
      </p:cViewPr>
      <p:guideLst>
        <p:guide orient="horz" pos="2160"/>
        <p:guide orient="horz" pos="1008"/>
        <p:guide orient="horz" pos="648"/>
        <p:guide orient="horz" pos="3696"/>
        <p:guide pos="3840"/>
        <p:guide pos="768"/>
        <p:guide pos="6912"/>
        <p:guide pos="7512"/>
        <p:guide pos="168"/>
      </p:guideLst>
    </p:cSldViewPr>
  </p:slideViewPr>
  <p:notesTextViewPr>
    <p:cViewPr>
      <p:scale>
        <a:sx n="1" d="1"/>
        <a:sy n="1" d="1"/>
      </p:scale>
      <p:origin x="0" y="0"/>
    </p:cViewPr>
  </p:notesTextViewPr>
  <p:sorterViewPr>
    <p:cViewPr>
      <p:scale>
        <a:sx n="249" d="100"/>
        <a:sy n="24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289C1-6F3F-48DE-9446-1A450892EC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C06D3F5-0B6E-46EC-9B64-D91597E572AD}">
      <dgm:prSet phldrT="[Text]" custT="1"/>
      <dgm:spPr>
        <a:solidFill>
          <a:srgbClr val="19567C"/>
        </a:solidFill>
      </dgm:spPr>
      <dgm:t>
        <a:bodyPr/>
        <a:lstStyle/>
        <a:p>
          <a:r>
            <a:rPr lang="en-US" sz="1600" b="1" dirty="0">
              <a:latin typeface="Arial" panose="020B0604020202020204" pitchFamily="34" charset="0"/>
              <a:cs typeface="Arial" panose="020B0604020202020204" pitchFamily="34" charset="0"/>
            </a:rPr>
            <a:t>Planning and Preparation</a:t>
          </a:r>
          <a:endParaRPr lang="en-GB" sz="1600" dirty="0">
            <a:latin typeface="Arial" panose="020B0604020202020204" pitchFamily="34" charset="0"/>
            <a:cs typeface="Arial" panose="020B0604020202020204" pitchFamily="34" charset="0"/>
          </a:endParaRPr>
        </a:p>
      </dgm:t>
    </dgm:pt>
    <dgm:pt modelId="{242610EB-9976-4DAD-8EDA-895B624A4FA5}" type="parTrans" cxnId="{6B62D8C6-99DC-42AF-9D4B-ED0A16513CEF}">
      <dgm:prSet/>
      <dgm:spPr/>
      <dgm:t>
        <a:bodyPr/>
        <a:lstStyle/>
        <a:p>
          <a:endParaRPr lang="en-GB" sz="2400">
            <a:latin typeface="Arial" panose="020B0604020202020204" pitchFamily="34" charset="0"/>
            <a:cs typeface="Arial" panose="020B0604020202020204" pitchFamily="34" charset="0"/>
          </a:endParaRPr>
        </a:p>
      </dgm:t>
    </dgm:pt>
    <dgm:pt modelId="{324104CE-D3AD-48FB-BC2E-B54B8E11D8A5}" type="sibTrans" cxnId="{6B62D8C6-99DC-42AF-9D4B-ED0A16513CEF}">
      <dgm:prSet/>
      <dgm:spPr/>
      <dgm:t>
        <a:bodyPr/>
        <a:lstStyle/>
        <a:p>
          <a:endParaRPr lang="en-GB" sz="2400">
            <a:latin typeface="Arial" panose="020B0604020202020204" pitchFamily="34" charset="0"/>
            <a:cs typeface="Arial" panose="020B0604020202020204" pitchFamily="34" charset="0"/>
          </a:endParaRPr>
        </a:p>
      </dgm:t>
    </dgm:pt>
    <dgm:pt modelId="{380EB2D6-B1E9-40E3-A29C-9E9FDC5F6835}">
      <dgm:prSet custT="1"/>
      <dgm:spPr>
        <a:solidFill>
          <a:schemeClr val="accent3">
            <a:lumMod val="75000"/>
            <a:alpha val="90000"/>
          </a:schemeClr>
        </a:solidFill>
      </dgm:spPr>
      <dgm:t>
        <a:bodyPr/>
        <a:lstStyle/>
        <a:p>
          <a:r>
            <a:rPr lang="en-US" sz="1600" dirty="0">
              <a:solidFill>
                <a:schemeClr val="bg1"/>
              </a:solidFill>
              <a:latin typeface="Arial" panose="020B0604020202020204" pitchFamily="34" charset="0"/>
              <a:cs typeface="Arial" panose="020B0604020202020204" pitchFamily="34" charset="0"/>
            </a:rPr>
            <a:t>Vital to efficient and successful </a:t>
          </a:r>
          <a:r>
            <a:rPr lang="en-US" sz="1600" dirty="0" smtClean="0">
              <a:solidFill>
                <a:schemeClr val="bg1"/>
              </a:solidFill>
              <a:latin typeface="Arial" panose="020B0604020202020204" pitchFamily="34" charset="0"/>
              <a:cs typeface="Arial" panose="020B0604020202020204" pitchFamily="34" charset="0"/>
            </a:rPr>
            <a:t>interview </a:t>
          </a:r>
          <a:r>
            <a:rPr lang="en-US" sz="1600" dirty="0">
              <a:solidFill>
                <a:schemeClr val="bg1"/>
              </a:solidFill>
              <a:latin typeface="Arial" panose="020B0604020202020204" pitchFamily="34" charset="0"/>
              <a:cs typeface="Arial" panose="020B0604020202020204" pitchFamily="34" charset="0"/>
            </a:rPr>
            <a:t>outcomes</a:t>
          </a:r>
          <a:endParaRPr lang="en-GB" sz="1600" dirty="0">
            <a:solidFill>
              <a:schemeClr val="bg1"/>
            </a:solidFill>
            <a:latin typeface="Arial" panose="020B0604020202020204" pitchFamily="34" charset="0"/>
            <a:cs typeface="Arial" panose="020B0604020202020204" pitchFamily="34" charset="0"/>
          </a:endParaRPr>
        </a:p>
      </dgm:t>
    </dgm:pt>
    <dgm:pt modelId="{7721307E-316D-495A-B9A3-D18A6C1289CA}" type="parTrans" cxnId="{AF80E748-A9B4-47CD-BD48-633C3C3C2AEB}">
      <dgm:prSet/>
      <dgm:spPr/>
      <dgm:t>
        <a:bodyPr/>
        <a:lstStyle/>
        <a:p>
          <a:endParaRPr lang="en-GB" sz="2400">
            <a:latin typeface="Arial" panose="020B0604020202020204" pitchFamily="34" charset="0"/>
            <a:cs typeface="Arial" panose="020B0604020202020204" pitchFamily="34" charset="0"/>
          </a:endParaRPr>
        </a:p>
      </dgm:t>
    </dgm:pt>
    <dgm:pt modelId="{F04343F8-DC7B-4FCC-9631-49D04519110F}" type="sibTrans" cxnId="{AF80E748-A9B4-47CD-BD48-633C3C3C2AEB}">
      <dgm:prSet/>
      <dgm:spPr/>
      <dgm:t>
        <a:bodyPr/>
        <a:lstStyle/>
        <a:p>
          <a:endParaRPr lang="en-GB" sz="2400">
            <a:latin typeface="Arial" panose="020B0604020202020204" pitchFamily="34" charset="0"/>
            <a:cs typeface="Arial" panose="020B0604020202020204" pitchFamily="34" charset="0"/>
          </a:endParaRPr>
        </a:p>
      </dgm:t>
    </dgm:pt>
    <dgm:pt modelId="{5539B68E-D36F-4BDE-8103-CB0D9FB9ECD8}">
      <dgm:prSet custT="1"/>
      <dgm:spPr>
        <a:solidFill>
          <a:srgbClr val="19567C"/>
        </a:solidFill>
      </dgm:spPr>
      <dgm:t>
        <a:bodyPr/>
        <a:lstStyle/>
        <a:p>
          <a:r>
            <a:rPr lang="en-US" sz="1600" b="1" dirty="0">
              <a:latin typeface="Arial" panose="020B0604020202020204" pitchFamily="34" charset="0"/>
              <a:cs typeface="Arial" panose="020B0604020202020204" pitchFamily="34" charset="0"/>
            </a:rPr>
            <a:t>Engage and Explain</a:t>
          </a:r>
          <a:endParaRPr lang="en-GB" sz="1600" dirty="0">
            <a:latin typeface="Arial" panose="020B0604020202020204" pitchFamily="34" charset="0"/>
            <a:cs typeface="Arial" panose="020B0604020202020204" pitchFamily="34" charset="0"/>
          </a:endParaRPr>
        </a:p>
      </dgm:t>
    </dgm:pt>
    <dgm:pt modelId="{D63CA8E7-2166-4D4D-9939-C5A7E3ADBE21}" type="parTrans" cxnId="{C512020E-9E81-483E-9598-A9675FDD0C81}">
      <dgm:prSet/>
      <dgm:spPr/>
      <dgm:t>
        <a:bodyPr/>
        <a:lstStyle/>
        <a:p>
          <a:endParaRPr lang="en-GB" sz="2400">
            <a:latin typeface="Arial" panose="020B0604020202020204" pitchFamily="34" charset="0"/>
            <a:cs typeface="Arial" panose="020B0604020202020204" pitchFamily="34" charset="0"/>
          </a:endParaRPr>
        </a:p>
      </dgm:t>
    </dgm:pt>
    <dgm:pt modelId="{70B4E4CD-23E9-43F5-99F6-07854C904AE7}" type="sibTrans" cxnId="{C512020E-9E81-483E-9598-A9675FDD0C81}">
      <dgm:prSet/>
      <dgm:spPr/>
      <dgm:t>
        <a:bodyPr/>
        <a:lstStyle/>
        <a:p>
          <a:endParaRPr lang="en-GB" sz="2400">
            <a:latin typeface="Arial" panose="020B0604020202020204" pitchFamily="34" charset="0"/>
            <a:cs typeface="Arial" panose="020B0604020202020204" pitchFamily="34" charset="0"/>
          </a:endParaRPr>
        </a:p>
      </dgm:t>
    </dgm:pt>
    <dgm:pt modelId="{CA862A2A-9E40-46F0-AB1D-0DC753364D44}">
      <dgm:prSet custT="1"/>
      <dgm:spPr>
        <a:solidFill>
          <a:schemeClr val="accent3">
            <a:lumMod val="75000"/>
            <a:alpha val="90000"/>
          </a:schemeClr>
        </a:solidFill>
      </dgm:spPr>
      <dgm:t>
        <a:bodyPr/>
        <a:lstStyle/>
        <a:p>
          <a:r>
            <a:rPr lang="en-US" sz="1600" dirty="0">
              <a:solidFill>
                <a:srgbClr val="FFFFFF"/>
              </a:solidFill>
              <a:latin typeface="Arial" panose="020B0604020202020204" pitchFamily="34" charset="0"/>
              <a:cs typeface="Arial" panose="020B0604020202020204" pitchFamily="34" charset="0"/>
            </a:rPr>
            <a:t>How to open </a:t>
          </a:r>
          <a:r>
            <a:rPr lang="en-US" sz="1600" dirty="0" smtClean="0">
              <a:solidFill>
                <a:srgbClr val="FFFFFF"/>
              </a:solidFill>
              <a:latin typeface="Arial" panose="020B0604020202020204" pitchFamily="34" charset="0"/>
              <a:cs typeface="Arial" panose="020B0604020202020204" pitchFamily="34" charset="0"/>
            </a:rPr>
            <a:t>an interview meeting, </a:t>
          </a:r>
          <a:r>
            <a:rPr lang="en-US" sz="1600" dirty="0">
              <a:solidFill>
                <a:srgbClr val="FFFFFF"/>
              </a:solidFill>
              <a:latin typeface="Arial" panose="020B0604020202020204" pitchFamily="34" charset="0"/>
              <a:cs typeface="Arial" panose="020B0604020202020204" pitchFamily="34" charset="0"/>
            </a:rPr>
            <a:t>engage with the </a:t>
          </a:r>
          <a:r>
            <a:rPr lang="en-US" sz="1600" dirty="0" smtClean="0">
              <a:solidFill>
                <a:srgbClr val="FFFFFF"/>
              </a:solidFill>
              <a:latin typeface="Arial" panose="020B0604020202020204" pitchFamily="34" charset="0"/>
              <a:cs typeface="Arial" panose="020B0604020202020204" pitchFamily="34" charset="0"/>
            </a:rPr>
            <a:t>interviewee, </a:t>
          </a:r>
          <a:r>
            <a:rPr lang="en-US" sz="1600" dirty="0">
              <a:solidFill>
                <a:srgbClr val="FFFFFF"/>
              </a:solidFill>
              <a:latin typeface="Arial" panose="020B0604020202020204" pitchFamily="34" charset="0"/>
              <a:cs typeface="Arial" panose="020B0604020202020204" pitchFamily="34" charset="0"/>
            </a:rPr>
            <a:t>and establish rapport and ground rules.</a:t>
          </a:r>
          <a:endParaRPr lang="en-GB" sz="1600" dirty="0">
            <a:solidFill>
              <a:srgbClr val="FFFFFF"/>
            </a:solidFill>
            <a:latin typeface="Arial" panose="020B0604020202020204" pitchFamily="34" charset="0"/>
            <a:cs typeface="Arial" panose="020B0604020202020204" pitchFamily="34" charset="0"/>
          </a:endParaRPr>
        </a:p>
      </dgm:t>
    </dgm:pt>
    <dgm:pt modelId="{9E16D20D-3938-4B5A-A920-C5D2EEAC72D7}" type="parTrans" cxnId="{1932E8C4-0692-4E2B-A75D-161C066BCAC0}">
      <dgm:prSet/>
      <dgm:spPr/>
      <dgm:t>
        <a:bodyPr/>
        <a:lstStyle/>
        <a:p>
          <a:endParaRPr lang="en-GB" sz="2400">
            <a:latin typeface="Arial" panose="020B0604020202020204" pitchFamily="34" charset="0"/>
            <a:cs typeface="Arial" panose="020B0604020202020204" pitchFamily="34" charset="0"/>
          </a:endParaRPr>
        </a:p>
      </dgm:t>
    </dgm:pt>
    <dgm:pt modelId="{41617626-C43A-4AA0-AE32-2AFD5E974912}" type="sibTrans" cxnId="{1932E8C4-0692-4E2B-A75D-161C066BCAC0}">
      <dgm:prSet/>
      <dgm:spPr/>
      <dgm:t>
        <a:bodyPr/>
        <a:lstStyle/>
        <a:p>
          <a:endParaRPr lang="en-GB" sz="2400">
            <a:latin typeface="Arial" panose="020B0604020202020204" pitchFamily="34" charset="0"/>
            <a:cs typeface="Arial" panose="020B0604020202020204" pitchFamily="34" charset="0"/>
          </a:endParaRPr>
        </a:p>
      </dgm:t>
    </dgm:pt>
    <dgm:pt modelId="{8C8B21FE-48A4-48AD-9AF6-E19AC28E177B}">
      <dgm:prSet custT="1"/>
      <dgm:spPr>
        <a:solidFill>
          <a:srgbClr val="19567C"/>
        </a:solidFill>
      </dgm:spPr>
      <dgm:t>
        <a:bodyPr/>
        <a:lstStyle/>
        <a:p>
          <a:r>
            <a:rPr lang="en-US" sz="1600" b="1" dirty="0">
              <a:latin typeface="Arial" panose="020B0604020202020204" pitchFamily="34" charset="0"/>
              <a:cs typeface="Arial" panose="020B0604020202020204" pitchFamily="34" charset="0"/>
            </a:rPr>
            <a:t>Account, Clarification, and Challenge</a:t>
          </a:r>
          <a:endParaRPr lang="en-GB" sz="1600" dirty="0">
            <a:latin typeface="Arial" panose="020B0604020202020204" pitchFamily="34" charset="0"/>
            <a:cs typeface="Arial" panose="020B0604020202020204" pitchFamily="34" charset="0"/>
          </a:endParaRPr>
        </a:p>
      </dgm:t>
    </dgm:pt>
    <dgm:pt modelId="{A3AA493F-8455-4A0D-A640-6B631157A8D1}" type="parTrans" cxnId="{277C1DC7-20A1-4198-B9D7-36D940F58267}">
      <dgm:prSet/>
      <dgm:spPr/>
      <dgm:t>
        <a:bodyPr/>
        <a:lstStyle/>
        <a:p>
          <a:endParaRPr lang="en-GB" sz="2400">
            <a:latin typeface="Arial" panose="020B0604020202020204" pitchFamily="34" charset="0"/>
            <a:cs typeface="Arial" panose="020B0604020202020204" pitchFamily="34" charset="0"/>
          </a:endParaRPr>
        </a:p>
      </dgm:t>
    </dgm:pt>
    <dgm:pt modelId="{1866861C-FA8F-4CDE-A097-5A20866D49CD}" type="sibTrans" cxnId="{277C1DC7-20A1-4198-B9D7-36D940F58267}">
      <dgm:prSet/>
      <dgm:spPr/>
      <dgm:t>
        <a:bodyPr/>
        <a:lstStyle/>
        <a:p>
          <a:endParaRPr lang="en-GB" sz="2400">
            <a:latin typeface="Arial" panose="020B0604020202020204" pitchFamily="34" charset="0"/>
            <a:cs typeface="Arial" panose="020B0604020202020204" pitchFamily="34" charset="0"/>
          </a:endParaRPr>
        </a:p>
      </dgm:t>
    </dgm:pt>
    <dgm:pt modelId="{EC2BF901-17F5-4DC1-80EC-603ACF4EF966}">
      <dgm:prSet custT="1"/>
      <dgm:spPr>
        <a:solidFill>
          <a:schemeClr val="accent3">
            <a:lumMod val="75000"/>
            <a:alpha val="90000"/>
          </a:schemeClr>
        </a:solidFill>
      </dgm:spPr>
      <dgm:t>
        <a:bodyPr/>
        <a:lstStyle/>
        <a:p>
          <a:r>
            <a:rPr lang="en-US" sz="1600" dirty="0" smtClean="0">
              <a:solidFill>
                <a:srgbClr val="FFFFFF"/>
              </a:solidFill>
              <a:latin typeface="Arial" panose="020B0604020202020204" pitchFamily="34" charset="0"/>
              <a:cs typeface="Arial" panose="020B0604020202020204" pitchFamily="34" charset="0"/>
            </a:rPr>
            <a:t>Addresses </a:t>
          </a:r>
          <a:r>
            <a:rPr lang="en-US" sz="1600" dirty="0">
              <a:solidFill>
                <a:srgbClr val="FFFFFF"/>
              </a:solidFill>
              <a:latin typeface="Arial" panose="020B0604020202020204" pitchFamily="34" charset="0"/>
              <a:cs typeface="Arial" panose="020B0604020202020204" pitchFamily="34" charset="0"/>
            </a:rPr>
            <a:t>the most important </a:t>
          </a:r>
          <a:r>
            <a:rPr lang="en-US" sz="1600" i="1" dirty="0">
              <a:solidFill>
                <a:srgbClr val="FFFFFF"/>
              </a:solidFill>
              <a:latin typeface="Arial" panose="020B0604020202020204" pitchFamily="34" charset="0"/>
              <a:cs typeface="Arial" panose="020B0604020202020204" pitchFamily="34" charset="0"/>
            </a:rPr>
            <a:t>achievable objectives </a:t>
          </a:r>
          <a:r>
            <a:rPr lang="en-US" sz="1600" dirty="0">
              <a:solidFill>
                <a:srgbClr val="FFFFFF"/>
              </a:solidFill>
              <a:latin typeface="Arial" panose="020B0604020202020204" pitchFamily="34" charset="0"/>
              <a:cs typeface="Arial" panose="020B0604020202020204" pitchFamily="34" charset="0"/>
            </a:rPr>
            <a:t>of the </a:t>
          </a:r>
          <a:r>
            <a:rPr lang="en-US" sz="1600" dirty="0" smtClean="0">
              <a:solidFill>
                <a:srgbClr val="FFFFFF"/>
              </a:solidFill>
              <a:latin typeface="Arial" panose="020B0604020202020204" pitchFamily="34" charset="0"/>
              <a:cs typeface="Arial" panose="020B0604020202020204" pitchFamily="34" charset="0"/>
            </a:rPr>
            <a:t>interview, probing</a:t>
          </a:r>
          <a:r>
            <a:rPr lang="en-US" sz="1600" dirty="0">
              <a:solidFill>
                <a:srgbClr val="FFFFFF"/>
              </a:solidFill>
              <a:latin typeface="Arial" panose="020B0604020202020204" pitchFamily="34" charset="0"/>
              <a:cs typeface="Arial" panose="020B0604020202020204" pitchFamily="34" charset="0"/>
            </a:rPr>
            <a:t>, </a:t>
          </a:r>
          <a:r>
            <a:rPr lang="en-US" sz="1600" dirty="0" smtClean="0">
              <a:solidFill>
                <a:srgbClr val="FFFFFF"/>
              </a:solidFill>
              <a:latin typeface="Arial" panose="020B0604020202020204" pitchFamily="34" charset="0"/>
              <a:cs typeface="Arial" panose="020B0604020202020204" pitchFamily="34" charset="0"/>
            </a:rPr>
            <a:t>and challenging </a:t>
          </a:r>
          <a:r>
            <a:rPr lang="en-US" sz="1600" dirty="0">
              <a:solidFill>
                <a:srgbClr val="FFFFFF"/>
              </a:solidFill>
              <a:latin typeface="Arial" panose="020B0604020202020204" pitchFamily="34" charset="0"/>
              <a:cs typeface="Arial" panose="020B0604020202020204" pitchFamily="34" charset="0"/>
            </a:rPr>
            <a:t>the </a:t>
          </a:r>
          <a:r>
            <a:rPr lang="en-US" sz="1600" dirty="0" smtClean="0">
              <a:solidFill>
                <a:srgbClr val="FFFFFF"/>
              </a:solidFill>
              <a:latin typeface="Arial" panose="020B0604020202020204" pitchFamily="34" charset="0"/>
              <a:cs typeface="Arial" panose="020B0604020202020204" pitchFamily="34" charset="0"/>
            </a:rPr>
            <a:t>interviewee appropriately</a:t>
          </a:r>
          <a:r>
            <a:rPr lang="en-US" sz="1600" dirty="0">
              <a:solidFill>
                <a:srgbClr val="FFFFFF"/>
              </a:solidFill>
              <a:latin typeface="Arial" panose="020B0604020202020204" pitchFamily="34" charset="0"/>
              <a:cs typeface="Arial" panose="020B0604020202020204" pitchFamily="34" charset="0"/>
            </a:rPr>
            <a:t>.</a:t>
          </a:r>
          <a:endParaRPr lang="en-GB" sz="1600" dirty="0">
            <a:solidFill>
              <a:srgbClr val="FFFFFF"/>
            </a:solidFill>
            <a:latin typeface="Arial" panose="020B0604020202020204" pitchFamily="34" charset="0"/>
            <a:cs typeface="Arial" panose="020B0604020202020204" pitchFamily="34" charset="0"/>
          </a:endParaRPr>
        </a:p>
      </dgm:t>
    </dgm:pt>
    <dgm:pt modelId="{954CBB80-CBF0-4C79-89AF-FF3A29779A09}" type="parTrans" cxnId="{725D3885-E51C-40A7-9380-B8488E422C4B}">
      <dgm:prSet/>
      <dgm:spPr/>
      <dgm:t>
        <a:bodyPr/>
        <a:lstStyle/>
        <a:p>
          <a:endParaRPr lang="en-GB" sz="2400">
            <a:latin typeface="Arial" panose="020B0604020202020204" pitchFamily="34" charset="0"/>
            <a:cs typeface="Arial" panose="020B0604020202020204" pitchFamily="34" charset="0"/>
          </a:endParaRPr>
        </a:p>
      </dgm:t>
    </dgm:pt>
    <dgm:pt modelId="{FFE8C1FD-52BE-411F-AF27-3CEA4B21A78D}" type="sibTrans" cxnId="{725D3885-E51C-40A7-9380-B8488E422C4B}">
      <dgm:prSet/>
      <dgm:spPr/>
      <dgm:t>
        <a:bodyPr/>
        <a:lstStyle/>
        <a:p>
          <a:endParaRPr lang="en-GB" sz="2400">
            <a:latin typeface="Arial" panose="020B0604020202020204" pitchFamily="34" charset="0"/>
            <a:cs typeface="Arial" panose="020B0604020202020204" pitchFamily="34" charset="0"/>
          </a:endParaRPr>
        </a:p>
      </dgm:t>
    </dgm:pt>
    <dgm:pt modelId="{F35A1D0F-D135-472C-9FB4-3BFF20BB819F}">
      <dgm:prSet custT="1"/>
      <dgm:spPr>
        <a:solidFill>
          <a:srgbClr val="19567C"/>
        </a:solidFill>
      </dgm:spPr>
      <dgm:t>
        <a:bodyPr/>
        <a:lstStyle/>
        <a:p>
          <a:r>
            <a:rPr lang="en-US" sz="1600" b="1" dirty="0">
              <a:latin typeface="Arial" panose="020B0604020202020204" pitchFamily="34" charset="0"/>
              <a:cs typeface="Arial" panose="020B0604020202020204" pitchFamily="34" charset="0"/>
            </a:rPr>
            <a:t>Closure</a:t>
          </a:r>
          <a:endParaRPr lang="en-GB" sz="1600" dirty="0">
            <a:latin typeface="Arial" panose="020B0604020202020204" pitchFamily="34" charset="0"/>
            <a:cs typeface="Arial" panose="020B0604020202020204" pitchFamily="34" charset="0"/>
          </a:endParaRPr>
        </a:p>
      </dgm:t>
    </dgm:pt>
    <dgm:pt modelId="{464EF985-5410-4FCA-B2CA-51ED47B458E0}" type="parTrans" cxnId="{AFCDBCD6-EC8D-46F5-926F-57A8311356F9}">
      <dgm:prSet/>
      <dgm:spPr/>
      <dgm:t>
        <a:bodyPr/>
        <a:lstStyle/>
        <a:p>
          <a:endParaRPr lang="en-GB" sz="2400">
            <a:latin typeface="Arial" panose="020B0604020202020204" pitchFamily="34" charset="0"/>
            <a:cs typeface="Arial" panose="020B0604020202020204" pitchFamily="34" charset="0"/>
          </a:endParaRPr>
        </a:p>
      </dgm:t>
    </dgm:pt>
    <dgm:pt modelId="{565C1DB6-3B04-4B0E-8DF1-B291B019A2B0}" type="sibTrans" cxnId="{AFCDBCD6-EC8D-46F5-926F-57A8311356F9}">
      <dgm:prSet/>
      <dgm:spPr/>
      <dgm:t>
        <a:bodyPr/>
        <a:lstStyle/>
        <a:p>
          <a:endParaRPr lang="en-GB" sz="2400">
            <a:latin typeface="Arial" panose="020B0604020202020204" pitchFamily="34" charset="0"/>
            <a:cs typeface="Arial" panose="020B0604020202020204" pitchFamily="34" charset="0"/>
          </a:endParaRPr>
        </a:p>
      </dgm:t>
    </dgm:pt>
    <dgm:pt modelId="{AE062B26-8944-4A51-AB37-85FFC20805C7}">
      <dgm:prSet custT="1"/>
      <dgm:spPr>
        <a:solidFill>
          <a:schemeClr val="accent3">
            <a:lumMod val="75000"/>
            <a:alpha val="90000"/>
          </a:schemeClr>
        </a:solidFill>
      </dgm:spPr>
      <dgm:t>
        <a:bodyPr/>
        <a:lstStyle/>
        <a:p>
          <a:r>
            <a:rPr lang="en-US" sz="1600" dirty="0">
              <a:solidFill>
                <a:srgbClr val="FFFFFF"/>
              </a:solidFill>
              <a:latin typeface="Arial" panose="020B0604020202020204" pitchFamily="34" charset="0"/>
              <a:cs typeface="Arial" panose="020B0604020202020204" pitchFamily="34" charset="0"/>
            </a:rPr>
            <a:t>What are the considerations before ending the interview.</a:t>
          </a:r>
          <a:endParaRPr lang="en-GB" sz="1600" dirty="0">
            <a:solidFill>
              <a:srgbClr val="FFFFFF"/>
            </a:solidFill>
            <a:latin typeface="Arial" panose="020B0604020202020204" pitchFamily="34" charset="0"/>
            <a:cs typeface="Arial" panose="020B0604020202020204" pitchFamily="34" charset="0"/>
          </a:endParaRPr>
        </a:p>
      </dgm:t>
    </dgm:pt>
    <dgm:pt modelId="{233CE633-34C5-415F-8885-7715F276FBDD}" type="parTrans" cxnId="{71D0A530-CD46-436A-826D-841F2539EF8A}">
      <dgm:prSet/>
      <dgm:spPr/>
      <dgm:t>
        <a:bodyPr/>
        <a:lstStyle/>
        <a:p>
          <a:endParaRPr lang="en-GB" sz="2400">
            <a:latin typeface="Arial" panose="020B0604020202020204" pitchFamily="34" charset="0"/>
            <a:cs typeface="Arial" panose="020B0604020202020204" pitchFamily="34" charset="0"/>
          </a:endParaRPr>
        </a:p>
      </dgm:t>
    </dgm:pt>
    <dgm:pt modelId="{0594F278-BB89-4476-93AF-3FC481CCE856}" type="sibTrans" cxnId="{71D0A530-CD46-436A-826D-841F2539EF8A}">
      <dgm:prSet/>
      <dgm:spPr/>
      <dgm:t>
        <a:bodyPr/>
        <a:lstStyle/>
        <a:p>
          <a:endParaRPr lang="en-GB" sz="2400">
            <a:latin typeface="Arial" panose="020B0604020202020204" pitchFamily="34" charset="0"/>
            <a:cs typeface="Arial" panose="020B0604020202020204" pitchFamily="34" charset="0"/>
          </a:endParaRPr>
        </a:p>
      </dgm:t>
    </dgm:pt>
    <dgm:pt modelId="{A467785B-E985-4617-B5B6-8E71C4B1DF13}">
      <dgm:prSet custT="1"/>
      <dgm:spPr>
        <a:solidFill>
          <a:srgbClr val="19567C"/>
        </a:solidFill>
      </dgm:spPr>
      <dgm:t>
        <a:bodyPr/>
        <a:lstStyle/>
        <a:p>
          <a:r>
            <a:rPr lang="en-US" sz="1600" b="1" dirty="0">
              <a:latin typeface="Arial" panose="020B0604020202020204" pitchFamily="34" charset="0"/>
              <a:cs typeface="Arial" panose="020B0604020202020204" pitchFamily="34" charset="0"/>
            </a:rPr>
            <a:t>Evaluation</a:t>
          </a:r>
          <a:endParaRPr lang="en-GB" sz="1600" dirty="0">
            <a:latin typeface="Arial" panose="020B0604020202020204" pitchFamily="34" charset="0"/>
            <a:cs typeface="Arial" panose="020B0604020202020204" pitchFamily="34" charset="0"/>
          </a:endParaRPr>
        </a:p>
      </dgm:t>
    </dgm:pt>
    <dgm:pt modelId="{CD95713C-2467-4B13-AAD2-B759D0727931}" type="parTrans" cxnId="{688D9FF7-CE2F-43ED-97E6-0A50B9A99169}">
      <dgm:prSet/>
      <dgm:spPr/>
      <dgm:t>
        <a:bodyPr/>
        <a:lstStyle/>
        <a:p>
          <a:endParaRPr lang="en-GB" sz="2400">
            <a:latin typeface="Arial" panose="020B0604020202020204" pitchFamily="34" charset="0"/>
            <a:cs typeface="Arial" panose="020B0604020202020204" pitchFamily="34" charset="0"/>
          </a:endParaRPr>
        </a:p>
      </dgm:t>
    </dgm:pt>
    <dgm:pt modelId="{2AA777DD-1461-4875-8E79-AADDE4E69CFA}" type="sibTrans" cxnId="{688D9FF7-CE2F-43ED-97E6-0A50B9A99169}">
      <dgm:prSet/>
      <dgm:spPr/>
      <dgm:t>
        <a:bodyPr/>
        <a:lstStyle/>
        <a:p>
          <a:endParaRPr lang="en-GB" sz="2400">
            <a:latin typeface="Arial" panose="020B0604020202020204" pitchFamily="34" charset="0"/>
            <a:cs typeface="Arial" panose="020B0604020202020204" pitchFamily="34" charset="0"/>
          </a:endParaRPr>
        </a:p>
      </dgm:t>
    </dgm:pt>
    <dgm:pt modelId="{F417F54B-5D09-4495-89DE-47321EBE2595}">
      <dgm:prSet custT="1"/>
      <dgm:spPr>
        <a:solidFill>
          <a:schemeClr val="accent3">
            <a:lumMod val="75000"/>
            <a:alpha val="90000"/>
          </a:schemeClr>
        </a:solidFill>
      </dgm:spPr>
      <dgm:t>
        <a:bodyPr/>
        <a:lstStyle/>
        <a:p>
          <a:r>
            <a:rPr lang="en-US" sz="1600" dirty="0">
              <a:solidFill>
                <a:srgbClr val="FFFFFF"/>
              </a:solidFill>
              <a:latin typeface="Arial" panose="020B0604020202020204" pitchFamily="34" charset="0"/>
              <a:cs typeface="Arial" panose="020B0604020202020204" pitchFamily="34" charset="0"/>
            </a:rPr>
            <a:t>What has the interview achieved, how it fits with the investigation purpose, what happens next</a:t>
          </a:r>
          <a:r>
            <a:rPr lang="en-US" sz="1600" dirty="0" smtClean="0">
              <a:solidFill>
                <a:srgbClr val="FFFFFF"/>
              </a:solidFill>
              <a:latin typeface="Arial" panose="020B0604020202020204" pitchFamily="34" charset="0"/>
              <a:cs typeface="Arial" panose="020B0604020202020204" pitchFamily="34" charset="0"/>
            </a:rPr>
            <a:t>, </a:t>
          </a:r>
          <a:r>
            <a:rPr lang="en-US" sz="1600" dirty="0">
              <a:solidFill>
                <a:srgbClr val="FFFFFF"/>
              </a:solidFill>
              <a:latin typeface="Arial" panose="020B0604020202020204" pitchFamily="34" charset="0"/>
              <a:cs typeface="Arial" panose="020B0604020202020204" pitchFamily="34" charset="0"/>
            </a:rPr>
            <a:t>reflection on performance and development needs.</a:t>
          </a:r>
          <a:endParaRPr lang="en-GB" sz="1600" dirty="0">
            <a:solidFill>
              <a:srgbClr val="FFFFFF"/>
            </a:solidFill>
            <a:latin typeface="Arial" panose="020B0604020202020204" pitchFamily="34" charset="0"/>
            <a:cs typeface="Arial" panose="020B0604020202020204" pitchFamily="34" charset="0"/>
          </a:endParaRPr>
        </a:p>
      </dgm:t>
    </dgm:pt>
    <dgm:pt modelId="{E7DA9A26-C24A-46DD-BA90-9612AA4EB6AF}" type="parTrans" cxnId="{F97C076F-728D-4A4A-B476-D829CC85AA72}">
      <dgm:prSet/>
      <dgm:spPr/>
      <dgm:t>
        <a:bodyPr/>
        <a:lstStyle/>
        <a:p>
          <a:endParaRPr lang="en-GB" sz="2400">
            <a:latin typeface="Arial" panose="020B0604020202020204" pitchFamily="34" charset="0"/>
            <a:cs typeface="Arial" panose="020B0604020202020204" pitchFamily="34" charset="0"/>
          </a:endParaRPr>
        </a:p>
      </dgm:t>
    </dgm:pt>
    <dgm:pt modelId="{159954C2-3CC4-4BEA-A148-010B58EBA20E}" type="sibTrans" cxnId="{F97C076F-728D-4A4A-B476-D829CC85AA72}">
      <dgm:prSet/>
      <dgm:spPr/>
      <dgm:t>
        <a:bodyPr/>
        <a:lstStyle/>
        <a:p>
          <a:endParaRPr lang="en-GB" sz="2400">
            <a:latin typeface="Arial" panose="020B0604020202020204" pitchFamily="34" charset="0"/>
            <a:cs typeface="Arial" panose="020B0604020202020204" pitchFamily="34" charset="0"/>
          </a:endParaRPr>
        </a:p>
      </dgm:t>
    </dgm:pt>
    <dgm:pt modelId="{ABE8DB92-860D-4D07-A0B5-DFA2A9444CAF}" type="pres">
      <dgm:prSet presAssocID="{846289C1-6F3F-48DE-9446-1A450892ECF1}" presName="Name0" presStyleCnt="0">
        <dgm:presLayoutVars>
          <dgm:dir/>
          <dgm:animLvl val="lvl"/>
          <dgm:resizeHandles val="exact"/>
        </dgm:presLayoutVars>
      </dgm:prSet>
      <dgm:spPr/>
      <dgm:t>
        <a:bodyPr/>
        <a:lstStyle/>
        <a:p>
          <a:endParaRPr lang="en-GB"/>
        </a:p>
      </dgm:t>
    </dgm:pt>
    <dgm:pt modelId="{33E06D66-796F-43D7-AAB4-FB3621CCE5F4}" type="pres">
      <dgm:prSet presAssocID="{0C06D3F5-0B6E-46EC-9B64-D91597E572AD}" presName="linNode" presStyleCnt="0"/>
      <dgm:spPr/>
    </dgm:pt>
    <dgm:pt modelId="{787B1E77-8A37-4B46-B268-2F3C6807B1D2}" type="pres">
      <dgm:prSet presAssocID="{0C06D3F5-0B6E-46EC-9B64-D91597E572AD}" presName="parentText" presStyleLbl="node1" presStyleIdx="0" presStyleCnt="5" custScaleX="70308" custLinFactNeighborX="-768">
        <dgm:presLayoutVars>
          <dgm:chMax val="1"/>
          <dgm:bulletEnabled val="1"/>
        </dgm:presLayoutVars>
      </dgm:prSet>
      <dgm:spPr/>
      <dgm:t>
        <a:bodyPr/>
        <a:lstStyle/>
        <a:p>
          <a:endParaRPr lang="en-GB"/>
        </a:p>
      </dgm:t>
    </dgm:pt>
    <dgm:pt modelId="{11A1D686-E1FE-461D-B492-4FB264445D2D}" type="pres">
      <dgm:prSet presAssocID="{0C06D3F5-0B6E-46EC-9B64-D91597E572AD}" presName="descendantText" presStyleLbl="alignAccFollowNode1" presStyleIdx="0" presStyleCnt="5">
        <dgm:presLayoutVars>
          <dgm:bulletEnabled val="1"/>
        </dgm:presLayoutVars>
      </dgm:prSet>
      <dgm:spPr/>
      <dgm:t>
        <a:bodyPr/>
        <a:lstStyle/>
        <a:p>
          <a:endParaRPr lang="en-GB"/>
        </a:p>
      </dgm:t>
    </dgm:pt>
    <dgm:pt modelId="{FB88C2E0-F8E9-4D76-A05C-6F7185CEB7D7}" type="pres">
      <dgm:prSet presAssocID="{324104CE-D3AD-48FB-BC2E-B54B8E11D8A5}" presName="sp" presStyleCnt="0"/>
      <dgm:spPr/>
    </dgm:pt>
    <dgm:pt modelId="{DCD2BE2F-BEAC-4AAB-A46B-095062822D13}" type="pres">
      <dgm:prSet presAssocID="{5539B68E-D36F-4BDE-8103-CB0D9FB9ECD8}" presName="linNode" presStyleCnt="0"/>
      <dgm:spPr/>
    </dgm:pt>
    <dgm:pt modelId="{27C8DEE4-7C33-43A2-8715-4D75151B85B5}" type="pres">
      <dgm:prSet presAssocID="{5539B68E-D36F-4BDE-8103-CB0D9FB9ECD8}" presName="parentText" presStyleLbl="node1" presStyleIdx="1" presStyleCnt="5" custScaleX="70308" custLinFactNeighborX="-768">
        <dgm:presLayoutVars>
          <dgm:chMax val="1"/>
          <dgm:bulletEnabled val="1"/>
        </dgm:presLayoutVars>
      </dgm:prSet>
      <dgm:spPr/>
      <dgm:t>
        <a:bodyPr/>
        <a:lstStyle/>
        <a:p>
          <a:endParaRPr lang="en-GB"/>
        </a:p>
      </dgm:t>
    </dgm:pt>
    <dgm:pt modelId="{BEFAA622-00F1-4873-B994-C844B151E155}" type="pres">
      <dgm:prSet presAssocID="{5539B68E-D36F-4BDE-8103-CB0D9FB9ECD8}" presName="descendantText" presStyleLbl="alignAccFollowNode1" presStyleIdx="1" presStyleCnt="5" custLinFactNeighborX="-388" custLinFactNeighborY="-8418">
        <dgm:presLayoutVars>
          <dgm:bulletEnabled val="1"/>
        </dgm:presLayoutVars>
      </dgm:prSet>
      <dgm:spPr/>
      <dgm:t>
        <a:bodyPr/>
        <a:lstStyle/>
        <a:p>
          <a:endParaRPr lang="en-GB"/>
        </a:p>
      </dgm:t>
    </dgm:pt>
    <dgm:pt modelId="{BA663B39-2486-4C68-9364-FE6BBE69D265}" type="pres">
      <dgm:prSet presAssocID="{70B4E4CD-23E9-43F5-99F6-07854C904AE7}" presName="sp" presStyleCnt="0"/>
      <dgm:spPr/>
    </dgm:pt>
    <dgm:pt modelId="{6F7C3320-8FF4-4FDA-BB31-CE72504E6FE3}" type="pres">
      <dgm:prSet presAssocID="{8C8B21FE-48A4-48AD-9AF6-E19AC28E177B}" presName="linNode" presStyleCnt="0"/>
      <dgm:spPr/>
    </dgm:pt>
    <dgm:pt modelId="{729B44F6-4E10-4D7C-AED1-40777691A7E4}" type="pres">
      <dgm:prSet presAssocID="{8C8B21FE-48A4-48AD-9AF6-E19AC28E177B}" presName="parentText" presStyleLbl="node1" presStyleIdx="2" presStyleCnt="5" custScaleX="70308" custLinFactNeighborX="-768">
        <dgm:presLayoutVars>
          <dgm:chMax val="1"/>
          <dgm:bulletEnabled val="1"/>
        </dgm:presLayoutVars>
      </dgm:prSet>
      <dgm:spPr/>
      <dgm:t>
        <a:bodyPr/>
        <a:lstStyle/>
        <a:p>
          <a:endParaRPr lang="en-GB"/>
        </a:p>
      </dgm:t>
    </dgm:pt>
    <dgm:pt modelId="{98F8FAFE-4056-4F8A-B6DC-234E9E051CEA}" type="pres">
      <dgm:prSet presAssocID="{8C8B21FE-48A4-48AD-9AF6-E19AC28E177B}" presName="descendantText" presStyleLbl="alignAccFollowNode1" presStyleIdx="2" presStyleCnt="5">
        <dgm:presLayoutVars>
          <dgm:bulletEnabled val="1"/>
        </dgm:presLayoutVars>
      </dgm:prSet>
      <dgm:spPr/>
      <dgm:t>
        <a:bodyPr/>
        <a:lstStyle/>
        <a:p>
          <a:endParaRPr lang="en-GB"/>
        </a:p>
      </dgm:t>
    </dgm:pt>
    <dgm:pt modelId="{4806278A-2E99-446A-8E16-ECFFD6BA2D18}" type="pres">
      <dgm:prSet presAssocID="{1866861C-FA8F-4CDE-A097-5A20866D49CD}" presName="sp" presStyleCnt="0"/>
      <dgm:spPr/>
    </dgm:pt>
    <dgm:pt modelId="{A3E21BDC-CD16-4164-8F00-D73D429E41FE}" type="pres">
      <dgm:prSet presAssocID="{F35A1D0F-D135-472C-9FB4-3BFF20BB819F}" presName="linNode" presStyleCnt="0"/>
      <dgm:spPr/>
    </dgm:pt>
    <dgm:pt modelId="{B8DBE333-169A-427D-AB87-C5C634C595BD}" type="pres">
      <dgm:prSet presAssocID="{F35A1D0F-D135-472C-9FB4-3BFF20BB819F}" presName="parentText" presStyleLbl="node1" presStyleIdx="3" presStyleCnt="5" custScaleX="70308" custLinFactNeighborX="-768">
        <dgm:presLayoutVars>
          <dgm:chMax val="1"/>
          <dgm:bulletEnabled val="1"/>
        </dgm:presLayoutVars>
      </dgm:prSet>
      <dgm:spPr/>
      <dgm:t>
        <a:bodyPr/>
        <a:lstStyle/>
        <a:p>
          <a:endParaRPr lang="en-GB"/>
        </a:p>
      </dgm:t>
    </dgm:pt>
    <dgm:pt modelId="{20E1AD07-6B07-4384-B532-E86ECF68EDF1}" type="pres">
      <dgm:prSet presAssocID="{F35A1D0F-D135-472C-9FB4-3BFF20BB819F}" presName="descendantText" presStyleLbl="alignAccFollowNode1" presStyleIdx="3" presStyleCnt="5">
        <dgm:presLayoutVars>
          <dgm:bulletEnabled val="1"/>
        </dgm:presLayoutVars>
      </dgm:prSet>
      <dgm:spPr/>
      <dgm:t>
        <a:bodyPr/>
        <a:lstStyle/>
        <a:p>
          <a:endParaRPr lang="en-GB"/>
        </a:p>
      </dgm:t>
    </dgm:pt>
    <dgm:pt modelId="{D02ADE17-336C-4611-BA28-8EAAE7CADD2C}" type="pres">
      <dgm:prSet presAssocID="{565C1DB6-3B04-4B0E-8DF1-B291B019A2B0}" presName="sp" presStyleCnt="0"/>
      <dgm:spPr/>
    </dgm:pt>
    <dgm:pt modelId="{9BB8DDAF-7EA0-4AA2-B853-C6CD206F43DF}" type="pres">
      <dgm:prSet presAssocID="{A467785B-E985-4617-B5B6-8E71C4B1DF13}" presName="linNode" presStyleCnt="0"/>
      <dgm:spPr/>
    </dgm:pt>
    <dgm:pt modelId="{DEAD222B-8F35-42A8-83C1-20BB60F8890D}" type="pres">
      <dgm:prSet presAssocID="{A467785B-E985-4617-B5B6-8E71C4B1DF13}" presName="parentText" presStyleLbl="node1" presStyleIdx="4" presStyleCnt="5" custScaleX="70308" custLinFactNeighborX="-768">
        <dgm:presLayoutVars>
          <dgm:chMax val="1"/>
          <dgm:bulletEnabled val="1"/>
        </dgm:presLayoutVars>
      </dgm:prSet>
      <dgm:spPr/>
      <dgm:t>
        <a:bodyPr/>
        <a:lstStyle/>
        <a:p>
          <a:endParaRPr lang="en-GB"/>
        </a:p>
      </dgm:t>
    </dgm:pt>
    <dgm:pt modelId="{C1214BE5-A491-4F37-8809-16F2203A1026}" type="pres">
      <dgm:prSet presAssocID="{A467785B-E985-4617-B5B6-8E71C4B1DF13}" presName="descendantText" presStyleLbl="alignAccFollowNode1" presStyleIdx="4" presStyleCnt="5">
        <dgm:presLayoutVars>
          <dgm:bulletEnabled val="1"/>
        </dgm:presLayoutVars>
      </dgm:prSet>
      <dgm:spPr/>
      <dgm:t>
        <a:bodyPr/>
        <a:lstStyle/>
        <a:p>
          <a:endParaRPr lang="en-GB"/>
        </a:p>
      </dgm:t>
    </dgm:pt>
  </dgm:ptLst>
  <dgm:cxnLst>
    <dgm:cxn modelId="{C512020E-9E81-483E-9598-A9675FDD0C81}" srcId="{846289C1-6F3F-48DE-9446-1A450892ECF1}" destId="{5539B68E-D36F-4BDE-8103-CB0D9FB9ECD8}" srcOrd="1" destOrd="0" parTransId="{D63CA8E7-2166-4D4D-9939-C5A7E3ADBE21}" sibTransId="{70B4E4CD-23E9-43F5-99F6-07854C904AE7}"/>
    <dgm:cxn modelId="{6B62D8C6-99DC-42AF-9D4B-ED0A16513CEF}" srcId="{846289C1-6F3F-48DE-9446-1A450892ECF1}" destId="{0C06D3F5-0B6E-46EC-9B64-D91597E572AD}" srcOrd="0" destOrd="0" parTransId="{242610EB-9976-4DAD-8EDA-895B624A4FA5}" sibTransId="{324104CE-D3AD-48FB-BC2E-B54B8E11D8A5}"/>
    <dgm:cxn modelId="{7AF840A3-94FA-8542-B412-2D8DD5F13ACD}" type="presOf" srcId="{0C06D3F5-0B6E-46EC-9B64-D91597E572AD}" destId="{787B1E77-8A37-4B46-B268-2F3C6807B1D2}" srcOrd="0" destOrd="0" presId="urn:microsoft.com/office/officeart/2005/8/layout/vList5"/>
    <dgm:cxn modelId="{495FDC1B-9B8C-3040-A7BB-ADA721EDC3DA}" type="presOf" srcId="{CA862A2A-9E40-46F0-AB1D-0DC753364D44}" destId="{BEFAA622-00F1-4873-B994-C844B151E155}" srcOrd="0" destOrd="0" presId="urn:microsoft.com/office/officeart/2005/8/layout/vList5"/>
    <dgm:cxn modelId="{AF80E748-A9B4-47CD-BD48-633C3C3C2AEB}" srcId="{0C06D3F5-0B6E-46EC-9B64-D91597E572AD}" destId="{380EB2D6-B1E9-40E3-A29C-9E9FDC5F6835}" srcOrd="0" destOrd="0" parTransId="{7721307E-316D-495A-B9A3-D18A6C1289CA}" sibTransId="{F04343F8-DC7B-4FCC-9631-49D04519110F}"/>
    <dgm:cxn modelId="{CC5EFECD-FB45-934C-93BC-5C4D3832A486}" type="presOf" srcId="{5539B68E-D36F-4BDE-8103-CB0D9FB9ECD8}" destId="{27C8DEE4-7C33-43A2-8715-4D75151B85B5}" srcOrd="0" destOrd="0" presId="urn:microsoft.com/office/officeart/2005/8/layout/vList5"/>
    <dgm:cxn modelId="{B528B6FF-6616-CF4D-A147-83A578862E79}" type="presOf" srcId="{380EB2D6-B1E9-40E3-A29C-9E9FDC5F6835}" destId="{11A1D686-E1FE-461D-B492-4FB264445D2D}" srcOrd="0" destOrd="0" presId="urn:microsoft.com/office/officeart/2005/8/layout/vList5"/>
    <dgm:cxn modelId="{D6761F7F-708D-144C-AD1B-D67D6F520887}" type="presOf" srcId="{A467785B-E985-4617-B5B6-8E71C4B1DF13}" destId="{DEAD222B-8F35-42A8-83C1-20BB60F8890D}" srcOrd="0" destOrd="0" presId="urn:microsoft.com/office/officeart/2005/8/layout/vList5"/>
    <dgm:cxn modelId="{82F20E6E-5C1A-E249-8102-C5F8326F7687}" type="presOf" srcId="{F417F54B-5D09-4495-89DE-47321EBE2595}" destId="{C1214BE5-A491-4F37-8809-16F2203A1026}" srcOrd="0" destOrd="0" presId="urn:microsoft.com/office/officeart/2005/8/layout/vList5"/>
    <dgm:cxn modelId="{F97C076F-728D-4A4A-B476-D829CC85AA72}" srcId="{A467785B-E985-4617-B5B6-8E71C4B1DF13}" destId="{F417F54B-5D09-4495-89DE-47321EBE2595}" srcOrd="0" destOrd="0" parTransId="{E7DA9A26-C24A-46DD-BA90-9612AA4EB6AF}" sibTransId="{159954C2-3CC4-4BEA-A148-010B58EBA20E}"/>
    <dgm:cxn modelId="{277C1DC7-20A1-4198-B9D7-36D940F58267}" srcId="{846289C1-6F3F-48DE-9446-1A450892ECF1}" destId="{8C8B21FE-48A4-48AD-9AF6-E19AC28E177B}" srcOrd="2" destOrd="0" parTransId="{A3AA493F-8455-4A0D-A640-6B631157A8D1}" sibTransId="{1866861C-FA8F-4CDE-A097-5A20866D49CD}"/>
    <dgm:cxn modelId="{AFCDBCD6-EC8D-46F5-926F-57A8311356F9}" srcId="{846289C1-6F3F-48DE-9446-1A450892ECF1}" destId="{F35A1D0F-D135-472C-9FB4-3BFF20BB819F}" srcOrd="3" destOrd="0" parTransId="{464EF985-5410-4FCA-B2CA-51ED47B458E0}" sibTransId="{565C1DB6-3B04-4B0E-8DF1-B291B019A2B0}"/>
    <dgm:cxn modelId="{C9D236CB-3A1E-8448-8FCF-37F644E9AC9F}" type="presOf" srcId="{846289C1-6F3F-48DE-9446-1A450892ECF1}" destId="{ABE8DB92-860D-4D07-A0B5-DFA2A9444CAF}" srcOrd="0" destOrd="0" presId="urn:microsoft.com/office/officeart/2005/8/layout/vList5"/>
    <dgm:cxn modelId="{688D9FF7-CE2F-43ED-97E6-0A50B9A99169}" srcId="{846289C1-6F3F-48DE-9446-1A450892ECF1}" destId="{A467785B-E985-4617-B5B6-8E71C4B1DF13}" srcOrd="4" destOrd="0" parTransId="{CD95713C-2467-4B13-AAD2-B759D0727931}" sibTransId="{2AA777DD-1461-4875-8E79-AADDE4E69CFA}"/>
    <dgm:cxn modelId="{71D0A530-CD46-436A-826D-841F2539EF8A}" srcId="{F35A1D0F-D135-472C-9FB4-3BFF20BB819F}" destId="{AE062B26-8944-4A51-AB37-85FFC20805C7}" srcOrd="0" destOrd="0" parTransId="{233CE633-34C5-415F-8885-7715F276FBDD}" sibTransId="{0594F278-BB89-4476-93AF-3FC481CCE856}"/>
    <dgm:cxn modelId="{081E2F23-B762-5346-BD8B-56262C5AF0D7}" type="presOf" srcId="{AE062B26-8944-4A51-AB37-85FFC20805C7}" destId="{20E1AD07-6B07-4384-B532-E86ECF68EDF1}" srcOrd="0" destOrd="0" presId="urn:microsoft.com/office/officeart/2005/8/layout/vList5"/>
    <dgm:cxn modelId="{6582395A-55D7-504A-B8B8-6C5553199A6B}" type="presOf" srcId="{EC2BF901-17F5-4DC1-80EC-603ACF4EF966}" destId="{98F8FAFE-4056-4F8A-B6DC-234E9E051CEA}" srcOrd="0" destOrd="0" presId="urn:microsoft.com/office/officeart/2005/8/layout/vList5"/>
    <dgm:cxn modelId="{1932E8C4-0692-4E2B-A75D-161C066BCAC0}" srcId="{5539B68E-D36F-4BDE-8103-CB0D9FB9ECD8}" destId="{CA862A2A-9E40-46F0-AB1D-0DC753364D44}" srcOrd="0" destOrd="0" parTransId="{9E16D20D-3938-4B5A-A920-C5D2EEAC72D7}" sibTransId="{41617626-C43A-4AA0-AE32-2AFD5E974912}"/>
    <dgm:cxn modelId="{725D3885-E51C-40A7-9380-B8488E422C4B}" srcId="{8C8B21FE-48A4-48AD-9AF6-E19AC28E177B}" destId="{EC2BF901-17F5-4DC1-80EC-603ACF4EF966}" srcOrd="0" destOrd="0" parTransId="{954CBB80-CBF0-4C79-89AF-FF3A29779A09}" sibTransId="{FFE8C1FD-52BE-411F-AF27-3CEA4B21A78D}"/>
    <dgm:cxn modelId="{B407ED02-E0E6-5241-8D1C-07CBF6A15EF9}" type="presOf" srcId="{8C8B21FE-48A4-48AD-9AF6-E19AC28E177B}" destId="{729B44F6-4E10-4D7C-AED1-40777691A7E4}" srcOrd="0" destOrd="0" presId="urn:microsoft.com/office/officeart/2005/8/layout/vList5"/>
    <dgm:cxn modelId="{F13F42F6-8DA9-374E-88A1-D88AB8E684E4}" type="presOf" srcId="{F35A1D0F-D135-472C-9FB4-3BFF20BB819F}" destId="{B8DBE333-169A-427D-AB87-C5C634C595BD}" srcOrd="0" destOrd="0" presId="urn:microsoft.com/office/officeart/2005/8/layout/vList5"/>
    <dgm:cxn modelId="{1AB7658B-666C-3F42-BD1D-FDFD80C00EC1}" type="presParOf" srcId="{ABE8DB92-860D-4D07-A0B5-DFA2A9444CAF}" destId="{33E06D66-796F-43D7-AAB4-FB3621CCE5F4}" srcOrd="0" destOrd="0" presId="urn:microsoft.com/office/officeart/2005/8/layout/vList5"/>
    <dgm:cxn modelId="{9AED97E7-8DCA-FC4F-8DA6-83FA730F6B58}" type="presParOf" srcId="{33E06D66-796F-43D7-AAB4-FB3621CCE5F4}" destId="{787B1E77-8A37-4B46-B268-2F3C6807B1D2}" srcOrd="0" destOrd="0" presId="urn:microsoft.com/office/officeart/2005/8/layout/vList5"/>
    <dgm:cxn modelId="{48D1C4A7-BB72-7546-AB1B-75EB030E8825}" type="presParOf" srcId="{33E06D66-796F-43D7-AAB4-FB3621CCE5F4}" destId="{11A1D686-E1FE-461D-B492-4FB264445D2D}" srcOrd="1" destOrd="0" presId="urn:microsoft.com/office/officeart/2005/8/layout/vList5"/>
    <dgm:cxn modelId="{B2A95648-F1EF-3545-B06F-215339B21693}" type="presParOf" srcId="{ABE8DB92-860D-4D07-A0B5-DFA2A9444CAF}" destId="{FB88C2E0-F8E9-4D76-A05C-6F7185CEB7D7}" srcOrd="1" destOrd="0" presId="urn:microsoft.com/office/officeart/2005/8/layout/vList5"/>
    <dgm:cxn modelId="{7B9445C8-C7D2-2346-87EA-0C44B36D23DF}" type="presParOf" srcId="{ABE8DB92-860D-4D07-A0B5-DFA2A9444CAF}" destId="{DCD2BE2F-BEAC-4AAB-A46B-095062822D13}" srcOrd="2" destOrd="0" presId="urn:microsoft.com/office/officeart/2005/8/layout/vList5"/>
    <dgm:cxn modelId="{B485F3FE-C87E-B84B-9D17-8E755211CBD2}" type="presParOf" srcId="{DCD2BE2F-BEAC-4AAB-A46B-095062822D13}" destId="{27C8DEE4-7C33-43A2-8715-4D75151B85B5}" srcOrd="0" destOrd="0" presId="urn:microsoft.com/office/officeart/2005/8/layout/vList5"/>
    <dgm:cxn modelId="{C1DD49B3-B265-C94D-BE5E-86CB070FEEBB}" type="presParOf" srcId="{DCD2BE2F-BEAC-4AAB-A46B-095062822D13}" destId="{BEFAA622-00F1-4873-B994-C844B151E155}" srcOrd="1" destOrd="0" presId="urn:microsoft.com/office/officeart/2005/8/layout/vList5"/>
    <dgm:cxn modelId="{CBF974E1-9F60-924C-938F-B8827CFC9033}" type="presParOf" srcId="{ABE8DB92-860D-4D07-A0B5-DFA2A9444CAF}" destId="{BA663B39-2486-4C68-9364-FE6BBE69D265}" srcOrd="3" destOrd="0" presId="urn:microsoft.com/office/officeart/2005/8/layout/vList5"/>
    <dgm:cxn modelId="{41AA7CDC-2C08-4645-96CB-22C46893C411}" type="presParOf" srcId="{ABE8DB92-860D-4D07-A0B5-DFA2A9444CAF}" destId="{6F7C3320-8FF4-4FDA-BB31-CE72504E6FE3}" srcOrd="4" destOrd="0" presId="urn:microsoft.com/office/officeart/2005/8/layout/vList5"/>
    <dgm:cxn modelId="{032DBD49-1637-C840-8BF5-26F88334A23F}" type="presParOf" srcId="{6F7C3320-8FF4-4FDA-BB31-CE72504E6FE3}" destId="{729B44F6-4E10-4D7C-AED1-40777691A7E4}" srcOrd="0" destOrd="0" presId="urn:microsoft.com/office/officeart/2005/8/layout/vList5"/>
    <dgm:cxn modelId="{31D92512-372B-ED4A-887A-514583ED27E5}" type="presParOf" srcId="{6F7C3320-8FF4-4FDA-BB31-CE72504E6FE3}" destId="{98F8FAFE-4056-4F8A-B6DC-234E9E051CEA}" srcOrd="1" destOrd="0" presId="urn:microsoft.com/office/officeart/2005/8/layout/vList5"/>
    <dgm:cxn modelId="{B5F4DB45-2316-BD43-AC36-239DB4A58732}" type="presParOf" srcId="{ABE8DB92-860D-4D07-A0B5-DFA2A9444CAF}" destId="{4806278A-2E99-446A-8E16-ECFFD6BA2D18}" srcOrd="5" destOrd="0" presId="urn:microsoft.com/office/officeart/2005/8/layout/vList5"/>
    <dgm:cxn modelId="{DBA57230-2B22-7B43-A4D8-E38C47BDAFDA}" type="presParOf" srcId="{ABE8DB92-860D-4D07-A0B5-DFA2A9444CAF}" destId="{A3E21BDC-CD16-4164-8F00-D73D429E41FE}" srcOrd="6" destOrd="0" presId="urn:microsoft.com/office/officeart/2005/8/layout/vList5"/>
    <dgm:cxn modelId="{23070CD6-6A1E-7246-A16C-F8F5F01F2A72}" type="presParOf" srcId="{A3E21BDC-CD16-4164-8F00-D73D429E41FE}" destId="{B8DBE333-169A-427D-AB87-C5C634C595BD}" srcOrd="0" destOrd="0" presId="urn:microsoft.com/office/officeart/2005/8/layout/vList5"/>
    <dgm:cxn modelId="{3DB396D8-DC04-184A-B48B-DDA783E0F2D1}" type="presParOf" srcId="{A3E21BDC-CD16-4164-8F00-D73D429E41FE}" destId="{20E1AD07-6B07-4384-B532-E86ECF68EDF1}" srcOrd="1" destOrd="0" presId="urn:microsoft.com/office/officeart/2005/8/layout/vList5"/>
    <dgm:cxn modelId="{894A7F66-480C-DF40-AD5B-658050184B36}" type="presParOf" srcId="{ABE8DB92-860D-4D07-A0B5-DFA2A9444CAF}" destId="{D02ADE17-336C-4611-BA28-8EAAE7CADD2C}" srcOrd="7" destOrd="0" presId="urn:microsoft.com/office/officeart/2005/8/layout/vList5"/>
    <dgm:cxn modelId="{814B57E2-DFBE-1740-8CEB-3D786A868190}" type="presParOf" srcId="{ABE8DB92-860D-4D07-A0B5-DFA2A9444CAF}" destId="{9BB8DDAF-7EA0-4AA2-B853-C6CD206F43DF}" srcOrd="8" destOrd="0" presId="urn:microsoft.com/office/officeart/2005/8/layout/vList5"/>
    <dgm:cxn modelId="{CFB3B2E8-FEF1-314E-B22A-F0CF889F8448}" type="presParOf" srcId="{9BB8DDAF-7EA0-4AA2-B853-C6CD206F43DF}" destId="{DEAD222B-8F35-42A8-83C1-20BB60F8890D}" srcOrd="0" destOrd="0" presId="urn:microsoft.com/office/officeart/2005/8/layout/vList5"/>
    <dgm:cxn modelId="{056C59A5-E599-6D4E-9EF9-8C14CBF959A1}" type="presParOf" srcId="{9BB8DDAF-7EA0-4AA2-B853-C6CD206F43DF}" destId="{C1214BE5-A491-4F37-8809-16F2203A10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D5688-1F6C-BE46-B495-AB11C4AA6DC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92DF79DB-D657-3F40-901D-47AA89B27E42}">
      <dgm:prSet phldrT="[Text]"/>
      <dgm:spPr>
        <a:solidFill>
          <a:srgbClr val="19567C"/>
        </a:solidFill>
        <a:effectLst>
          <a:innerShdw blurRad="63500" dist="50800">
            <a:prstClr val="black">
              <a:alpha val="50000"/>
            </a:prstClr>
          </a:innerShdw>
        </a:effectLst>
        <a:scene3d>
          <a:camera prst="perspectiveHeroicExtremeLeftFacing"/>
          <a:lightRig rig="threePt" dir="t"/>
        </a:scene3d>
      </dgm:spPr>
      <dgm:t>
        <a:bodyPr/>
        <a:lstStyle/>
        <a:p>
          <a:r>
            <a:rPr lang="en-US" dirty="0" smtClean="0"/>
            <a:t>Plan and Prepare for the interview (meeting) </a:t>
          </a:r>
          <a:endParaRPr lang="en-US" dirty="0"/>
        </a:p>
      </dgm:t>
    </dgm:pt>
    <dgm:pt modelId="{BEBC8930-C792-F34F-807A-3C832F272972}" type="parTrans" cxnId="{05E97707-F565-F74C-A740-F348E330576E}">
      <dgm:prSet/>
      <dgm:spPr/>
      <dgm:t>
        <a:bodyPr/>
        <a:lstStyle/>
        <a:p>
          <a:endParaRPr lang="en-US"/>
        </a:p>
      </dgm:t>
    </dgm:pt>
    <dgm:pt modelId="{0F1ACB94-3FF1-9049-9C5C-43E11EE80EE0}" type="sibTrans" cxnId="{05E97707-F565-F74C-A740-F348E330576E}">
      <dgm:prSet/>
      <dgm:spPr>
        <a:solidFill>
          <a:srgbClr val="19567C"/>
        </a:solidFill>
        <a:effectLst>
          <a:innerShdw blurRad="63500" dist="50800">
            <a:prstClr val="black">
              <a:alpha val="50000"/>
            </a:prstClr>
          </a:innerShdw>
        </a:effectLst>
      </dgm:spPr>
      <dgm:t>
        <a:bodyPr/>
        <a:lstStyle/>
        <a:p>
          <a:endParaRPr lang="en-US" dirty="0"/>
        </a:p>
      </dgm:t>
    </dgm:pt>
    <dgm:pt modelId="{F782CF6A-DD17-EA4B-900B-8CD8CF3CE729}">
      <dgm:prSet phldrT="[Text]"/>
      <dgm:spPr>
        <a:solidFill>
          <a:srgbClr val="19567C"/>
        </a:solidFill>
        <a:effectLst>
          <a:innerShdw blurRad="63500" dist="50800">
            <a:prstClr val="black">
              <a:alpha val="50000"/>
            </a:prstClr>
          </a:innerShdw>
        </a:effectLst>
        <a:scene3d>
          <a:camera prst="perspectiveHeroicExtremeLeftFacing"/>
          <a:lightRig rig="threePt" dir="t"/>
        </a:scene3d>
      </dgm:spPr>
      <dgm:t>
        <a:bodyPr/>
        <a:lstStyle/>
        <a:p>
          <a:r>
            <a:rPr lang="en-US" dirty="0" smtClean="0"/>
            <a:t>Engage  the interviewee and Explain the process</a:t>
          </a:r>
          <a:endParaRPr lang="en-US" dirty="0"/>
        </a:p>
      </dgm:t>
    </dgm:pt>
    <dgm:pt modelId="{39FC82F6-2122-304E-9B2E-AAC9FE477AA2}" type="parTrans" cxnId="{CD40B2CD-096C-5C49-A257-1678C092E6D3}">
      <dgm:prSet/>
      <dgm:spPr/>
      <dgm:t>
        <a:bodyPr/>
        <a:lstStyle/>
        <a:p>
          <a:endParaRPr lang="en-US"/>
        </a:p>
      </dgm:t>
    </dgm:pt>
    <dgm:pt modelId="{E9C73096-45D1-0249-A2FD-AE6F0BEEB75A}" type="sibTrans" cxnId="{CD40B2CD-096C-5C49-A257-1678C092E6D3}">
      <dgm:prSet/>
      <dgm:spPr>
        <a:solidFill>
          <a:srgbClr val="19567C"/>
        </a:solidFill>
        <a:effectLst>
          <a:innerShdw blurRad="63500" dist="50800">
            <a:prstClr val="black">
              <a:alpha val="50000"/>
            </a:prstClr>
          </a:innerShdw>
        </a:effectLst>
      </dgm:spPr>
      <dgm:t>
        <a:bodyPr/>
        <a:lstStyle/>
        <a:p>
          <a:endParaRPr lang="en-US" dirty="0"/>
        </a:p>
      </dgm:t>
    </dgm:pt>
    <dgm:pt modelId="{B6520A22-414F-0546-B564-2DA70FEF38D5}">
      <dgm:prSet phldrT="[Text]"/>
      <dgm:spPr>
        <a:solidFill>
          <a:srgbClr val="19567C"/>
        </a:solidFill>
        <a:effectLst>
          <a:innerShdw blurRad="63500" dist="50800">
            <a:prstClr val="black">
              <a:alpha val="50000"/>
            </a:prstClr>
          </a:innerShdw>
        </a:effectLst>
        <a:scene3d>
          <a:camera prst="perspectiveHeroicExtremeLeftFacing"/>
          <a:lightRig rig="threePt" dir="t"/>
        </a:scene3d>
      </dgm:spPr>
      <dgm:t>
        <a:bodyPr/>
        <a:lstStyle/>
        <a:p>
          <a:r>
            <a:rPr lang="en-US" dirty="0" smtClean="0"/>
            <a:t>Obtain the account. Clarify and challenge it if necessary</a:t>
          </a:r>
          <a:endParaRPr lang="en-US" dirty="0"/>
        </a:p>
      </dgm:t>
    </dgm:pt>
    <dgm:pt modelId="{065DA6BD-9E5D-8648-B623-2DC2E693CF71}" type="parTrans" cxnId="{75BAD784-4475-1F44-9E14-94E29F9FDE9A}">
      <dgm:prSet/>
      <dgm:spPr/>
      <dgm:t>
        <a:bodyPr/>
        <a:lstStyle/>
        <a:p>
          <a:endParaRPr lang="en-US"/>
        </a:p>
      </dgm:t>
    </dgm:pt>
    <dgm:pt modelId="{A18DA5BD-A0C5-C345-9ABF-197C9A461DE0}" type="sibTrans" cxnId="{75BAD784-4475-1F44-9E14-94E29F9FDE9A}">
      <dgm:prSet/>
      <dgm:spPr>
        <a:solidFill>
          <a:srgbClr val="19567C"/>
        </a:solidFill>
        <a:effectLst>
          <a:innerShdw blurRad="63500" dist="50800">
            <a:prstClr val="black">
              <a:alpha val="50000"/>
            </a:prstClr>
          </a:innerShdw>
        </a:effectLst>
      </dgm:spPr>
      <dgm:t>
        <a:bodyPr/>
        <a:lstStyle/>
        <a:p>
          <a:endParaRPr lang="en-US" dirty="0"/>
        </a:p>
      </dgm:t>
    </dgm:pt>
    <dgm:pt modelId="{C54FCAEB-3831-6C4D-82B0-0F7CD84CA2DF}">
      <dgm:prSet phldrT="[Text]"/>
      <dgm:spPr>
        <a:solidFill>
          <a:srgbClr val="19567C"/>
        </a:solidFill>
        <a:effectLst>
          <a:innerShdw blurRad="63500" dist="50800">
            <a:prstClr val="black">
              <a:alpha val="50000"/>
            </a:prstClr>
          </a:innerShdw>
        </a:effectLst>
        <a:scene3d>
          <a:camera prst="perspectiveHeroicExtremeLeftFacing"/>
          <a:lightRig rig="threePt" dir="t"/>
        </a:scene3d>
      </dgm:spPr>
      <dgm:t>
        <a:bodyPr/>
        <a:lstStyle/>
        <a:p>
          <a:r>
            <a:rPr lang="en-US" dirty="0" smtClean="0"/>
            <a:t>Close the interview (meeting) </a:t>
          </a:r>
          <a:endParaRPr lang="en-US" dirty="0"/>
        </a:p>
      </dgm:t>
    </dgm:pt>
    <dgm:pt modelId="{A396D9BA-3DFC-2D4D-8371-5E51BC6FFB45}" type="parTrans" cxnId="{8EFA7E1D-65B0-9B42-978D-EE8EECD5B625}">
      <dgm:prSet/>
      <dgm:spPr/>
      <dgm:t>
        <a:bodyPr/>
        <a:lstStyle/>
        <a:p>
          <a:endParaRPr lang="en-US"/>
        </a:p>
      </dgm:t>
    </dgm:pt>
    <dgm:pt modelId="{058B7831-40CA-1E40-AC4B-C45AA7A4CA37}" type="sibTrans" cxnId="{8EFA7E1D-65B0-9B42-978D-EE8EECD5B625}">
      <dgm:prSet/>
      <dgm:spPr>
        <a:solidFill>
          <a:srgbClr val="19567C"/>
        </a:solidFill>
        <a:effectLst>
          <a:innerShdw blurRad="63500" dist="50800">
            <a:prstClr val="black">
              <a:alpha val="50000"/>
            </a:prstClr>
          </a:innerShdw>
        </a:effectLst>
      </dgm:spPr>
      <dgm:t>
        <a:bodyPr/>
        <a:lstStyle/>
        <a:p>
          <a:endParaRPr lang="en-US" dirty="0"/>
        </a:p>
      </dgm:t>
    </dgm:pt>
    <dgm:pt modelId="{89F708C0-9C3B-434C-B29A-027C36A50B53}">
      <dgm:prSet phldrT="[Text]"/>
      <dgm:spPr>
        <a:solidFill>
          <a:srgbClr val="19567C"/>
        </a:solidFill>
        <a:effectLst>
          <a:innerShdw blurRad="63500" dist="50800">
            <a:prstClr val="black">
              <a:alpha val="50000"/>
            </a:prstClr>
          </a:innerShdw>
        </a:effectLst>
        <a:scene3d>
          <a:camera prst="perspectiveHeroicExtremeLeftFacing"/>
          <a:lightRig rig="threePt" dir="t"/>
        </a:scene3d>
      </dgm:spPr>
      <dgm:t>
        <a:bodyPr/>
        <a:lstStyle/>
        <a:p>
          <a:r>
            <a:rPr lang="en-US" dirty="0" smtClean="0"/>
            <a:t>Evaluate the interview (meeting)</a:t>
          </a:r>
          <a:endParaRPr lang="en-US" dirty="0"/>
        </a:p>
      </dgm:t>
    </dgm:pt>
    <dgm:pt modelId="{9C92A499-1D32-6D4A-8047-57E52AB429B3}" type="parTrans" cxnId="{86994FD9-AA4F-A444-B710-69AB0B0CA7AF}">
      <dgm:prSet/>
      <dgm:spPr/>
      <dgm:t>
        <a:bodyPr/>
        <a:lstStyle/>
        <a:p>
          <a:endParaRPr lang="en-US"/>
        </a:p>
      </dgm:t>
    </dgm:pt>
    <dgm:pt modelId="{F42C9EEE-7933-A647-97A5-98B64AC04CE6}" type="sibTrans" cxnId="{86994FD9-AA4F-A444-B710-69AB0B0CA7AF}">
      <dgm:prSet/>
      <dgm:spPr>
        <a:solidFill>
          <a:srgbClr val="19567C"/>
        </a:solidFill>
        <a:effectLst>
          <a:innerShdw blurRad="63500" dist="50800">
            <a:prstClr val="black">
              <a:alpha val="50000"/>
            </a:prstClr>
          </a:innerShdw>
        </a:effectLst>
      </dgm:spPr>
      <dgm:t>
        <a:bodyPr/>
        <a:lstStyle/>
        <a:p>
          <a:endParaRPr lang="en-US" dirty="0"/>
        </a:p>
      </dgm:t>
    </dgm:pt>
    <dgm:pt modelId="{B9DC8740-98C9-6848-9C1C-F2F8DA8587EC}" type="pres">
      <dgm:prSet presAssocID="{CDBD5688-1F6C-BE46-B495-AB11C4AA6DCA}" presName="cycle" presStyleCnt="0">
        <dgm:presLayoutVars>
          <dgm:dir/>
          <dgm:resizeHandles val="exact"/>
        </dgm:presLayoutVars>
      </dgm:prSet>
      <dgm:spPr/>
      <dgm:t>
        <a:bodyPr/>
        <a:lstStyle/>
        <a:p>
          <a:endParaRPr lang="en-US"/>
        </a:p>
      </dgm:t>
    </dgm:pt>
    <dgm:pt modelId="{61F75136-473A-454C-B833-ADC7C282C39E}" type="pres">
      <dgm:prSet presAssocID="{92DF79DB-D657-3F40-901D-47AA89B27E42}" presName="node" presStyleLbl="node1" presStyleIdx="0" presStyleCnt="5">
        <dgm:presLayoutVars>
          <dgm:bulletEnabled val="1"/>
        </dgm:presLayoutVars>
      </dgm:prSet>
      <dgm:spPr/>
      <dgm:t>
        <a:bodyPr/>
        <a:lstStyle/>
        <a:p>
          <a:endParaRPr lang="en-US"/>
        </a:p>
      </dgm:t>
    </dgm:pt>
    <dgm:pt modelId="{DAB6E6C9-E48E-FE44-8107-BA02109D51C2}" type="pres">
      <dgm:prSet presAssocID="{0F1ACB94-3FF1-9049-9C5C-43E11EE80EE0}" presName="sibTrans" presStyleLbl="sibTrans2D1" presStyleIdx="0" presStyleCnt="5"/>
      <dgm:spPr/>
      <dgm:t>
        <a:bodyPr/>
        <a:lstStyle/>
        <a:p>
          <a:endParaRPr lang="en-US"/>
        </a:p>
      </dgm:t>
    </dgm:pt>
    <dgm:pt modelId="{C974C3E3-0ECA-EC45-B081-E608D334CEA3}" type="pres">
      <dgm:prSet presAssocID="{0F1ACB94-3FF1-9049-9C5C-43E11EE80EE0}" presName="connectorText" presStyleLbl="sibTrans2D1" presStyleIdx="0" presStyleCnt="5"/>
      <dgm:spPr/>
      <dgm:t>
        <a:bodyPr/>
        <a:lstStyle/>
        <a:p>
          <a:endParaRPr lang="en-US"/>
        </a:p>
      </dgm:t>
    </dgm:pt>
    <dgm:pt modelId="{33DDC247-E1D9-0342-9859-28E4A5034741}" type="pres">
      <dgm:prSet presAssocID="{F782CF6A-DD17-EA4B-900B-8CD8CF3CE729}" presName="node" presStyleLbl="node1" presStyleIdx="1" presStyleCnt="5">
        <dgm:presLayoutVars>
          <dgm:bulletEnabled val="1"/>
        </dgm:presLayoutVars>
      </dgm:prSet>
      <dgm:spPr/>
      <dgm:t>
        <a:bodyPr/>
        <a:lstStyle/>
        <a:p>
          <a:endParaRPr lang="en-US"/>
        </a:p>
      </dgm:t>
    </dgm:pt>
    <dgm:pt modelId="{C4DEEF2B-F41E-8140-8EBE-B18CB79739B8}" type="pres">
      <dgm:prSet presAssocID="{E9C73096-45D1-0249-A2FD-AE6F0BEEB75A}" presName="sibTrans" presStyleLbl="sibTrans2D1" presStyleIdx="1" presStyleCnt="5"/>
      <dgm:spPr/>
      <dgm:t>
        <a:bodyPr/>
        <a:lstStyle/>
        <a:p>
          <a:endParaRPr lang="en-US"/>
        </a:p>
      </dgm:t>
    </dgm:pt>
    <dgm:pt modelId="{C1092122-1C6B-E84F-9F5A-2DB726D26631}" type="pres">
      <dgm:prSet presAssocID="{E9C73096-45D1-0249-A2FD-AE6F0BEEB75A}" presName="connectorText" presStyleLbl="sibTrans2D1" presStyleIdx="1" presStyleCnt="5"/>
      <dgm:spPr/>
      <dgm:t>
        <a:bodyPr/>
        <a:lstStyle/>
        <a:p>
          <a:endParaRPr lang="en-US"/>
        </a:p>
      </dgm:t>
    </dgm:pt>
    <dgm:pt modelId="{ADDC1865-CD75-284B-B0CE-8197BEC9A8B2}" type="pres">
      <dgm:prSet presAssocID="{B6520A22-414F-0546-B564-2DA70FEF38D5}" presName="node" presStyleLbl="node1" presStyleIdx="2" presStyleCnt="5">
        <dgm:presLayoutVars>
          <dgm:bulletEnabled val="1"/>
        </dgm:presLayoutVars>
      </dgm:prSet>
      <dgm:spPr/>
      <dgm:t>
        <a:bodyPr/>
        <a:lstStyle/>
        <a:p>
          <a:endParaRPr lang="en-US"/>
        </a:p>
      </dgm:t>
    </dgm:pt>
    <dgm:pt modelId="{DBFCE947-5D8A-5A4F-BBF4-03F2AD418C34}" type="pres">
      <dgm:prSet presAssocID="{A18DA5BD-A0C5-C345-9ABF-197C9A461DE0}" presName="sibTrans" presStyleLbl="sibTrans2D1" presStyleIdx="2" presStyleCnt="5"/>
      <dgm:spPr/>
      <dgm:t>
        <a:bodyPr/>
        <a:lstStyle/>
        <a:p>
          <a:endParaRPr lang="en-US"/>
        </a:p>
      </dgm:t>
    </dgm:pt>
    <dgm:pt modelId="{09672D50-E61E-0B41-A9C1-3A50FCFD1D98}" type="pres">
      <dgm:prSet presAssocID="{A18DA5BD-A0C5-C345-9ABF-197C9A461DE0}" presName="connectorText" presStyleLbl="sibTrans2D1" presStyleIdx="2" presStyleCnt="5"/>
      <dgm:spPr/>
      <dgm:t>
        <a:bodyPr/>
        <a:lstStyle/>
        <a:p>
          <a:endParaRPr lang="en-US"/>
        </a:p>
      </dgm:t>
    </dgm:pt>
    <dgm:pt modelId="{688BBBF3-B2A5-AA4C-AE18-7ED353A09B43}" type="pres">
      <dgm:prSet presAssocID="{C54FCAEB-3831-6C4D-82B0-0F7CD84CA2DF}" presName="node" presStyleLbl="node1" presStyleIdx="3" presStyleCnt="5">
        <dgm:presLayoutVars>
          <dgm:bulletEnabled val="1"/>
        </dgm:presLayoutVars>
      </dgm:prSet>
      <dgm:spPr/>
      <dgm:t>
        <a:bodyPr/>
        <a:lstStyle/>
        <a:p>
          <a:endParaRPr lang="en-US"/>
        </a:p>
      </dgm:t>
    </dgm:pt>
    <dgm:pt modelId="{D527470C-C85A-0D44-BD7C-B37BE5F7494D}" type="pres">
      <dgm:prSet presAssocID="{058B7831-40CA-1E40-AC4B-C45AA7A4CA37}" presName="sibTrans" presStyleLbl="sibTrans2D1" presStyleIdx="3" presStyleCnt="5"/>
      <dgm:spPr/>
      <dgm:t>
        <a:bodyPr/>
        <a:lstStyle/>
        <a:p>
          <a:endParaRPr lang="en-US"/>
        </a:p>
      </dgm:t>
    </dgm:pt>
    <dgm:pt modelId="{41ACF249-2432-5144-A376-372A3E0BE53D}" type="pres">
      <dgm:prSet presAssocID="{058B7831-40CA-1E40-AC4B-C45AA7A4CA37}" presName="connectorText" presStyleLbl="sibTrans2D1" presStyleIdx="3" presStyleCnt="5"/>
      <dgm:spPr/>
      <dgm:t>
        <a:bodyPr/>
        <a:lstStyle/>
        <a:p>
          <a:endParaRPr lang="en-US"/>
        </a:p>
      </dgm:t>
    </dgm:pt>
    <dgm:pt modelId="{D79C89B9-51CB-0549-88F9-59B4FDF44FE1}" type="pres">
      <dgm:prSet presAssocID="{89F708C0-9C3B-434C-B29A-027C36A50B53}" presName="node" presStyleLbl="node1" presStyleIdx="4" presStyleCnt="5">
        <dgm:presLayoutVars>
          <dgm:bulletEnabled val="1"/>
        </dgm:presLayoutVars>
      </dgm:prSet>
      <dgm:spPr/>
      <dgm:t>
        <a:bodyPr/>
        <a:lstStyle/>
        <a:p>
          <a:endParaRPr lang="en-US"/>
        </a:p>
      </dgm:t>
    </dgm:pt>
    <dgm:pt modelId="{B18F3515-03A1-724C-943A-B8834C98F985}" type="pres">
      <dgm:prSet presAssocID="{F42C9EEE-7933-A647-97A5-98B64AC04CE6}" presName="sibTrans" presStyleLbl="sibTrans2D1" presStyleIdx="4" presStyleCnt="5"/>
      <dgm:spPr/>
      <dgm:t>
        <a:bodyPr/>
        <a:lstStyle/>
        <a:p>
          <a:endParaRPr lang="en-US"/>
        </a:p>
      </dgm:t>
    </dgm:pt>
    <dgm:pt modelId="{4F9F3B55-5DB2-F249-839F-BCD1D3499D43}" type="pres">
      <dgm:prSet presAssocID="{F42C9EEE-7933-A647-97A5-98B64AC04CE6}" presName="connectorText" presStyleLbl="sibTrans2D1" presStyleIdx="4" presStyleCnt="5"/>
      <dgm:spPr/>
      <dgm:t>
        <a:bodyPr/>
        <a:lstStyle/>
        <a:p>
          <a:endParaRPr lang="en-US"/>
        </a:p>
      </dgm:t>
    </dgm:pt>
  </dgm:ptLst>
  <dgm:cxnLst>
    <dgm:cxn modelId="{34A0B554-67A9-854A-8D44-8C3906A63710}" type="presOf" srcId="{92DF79DB-D657-3F40-901D-47AA89B27E42}" destId="{61F75136-473A-454C-B833-ADC7C282C39E}" srcOrd="0" destOrd="0" presId="urn:microsoft.com/office/officeart/2005/8/layout/cycle2"/>
    <dgm:cxn modelId="{05E97707-F565-F74C-A740-F348E330576E}" srcId="{CDBD5688-1F6C-BE46-B495-AB11C4AA6DCA}" destId="{92DF79DB-D657-3F40-901D-47AA89B27E42}" srcOrd="0" destOrd="0" parTransId="{BEBC8930-C792-F34F-807A-3C832F272972}" sibTransId="{0F1ACB94-3FF1-9049-9C5C-43E11EE80EE0}"/>
    <dgm:cxn modelId="{A85F2684-19A3-1347-85C4-7C28AD13FCA8}" type="presOf" srcId="{89F708C0-9C3B-434C-B29A-027C36A50B53}" destId="{D79C89B9-51CB-0549-88F9-59B4FDF44FE1}" srcOrd="0" destOrd="0" presId="urn:microsoft.com/office/officeart/2005/8/layout/cycle2"/>
    <dgm:cxn modelId="{B6B80032-8A20-6645-AA3C-CD019EFAE410}" type="presOf" srcId="{058B7831-40CA-1E40-AC4B-C45AA7A4CA37}" destId="{D527470C-C85A-0D44-BD7C-B37BE5F7494D}" srcOrd="0" destOrd="0" presId="urn:microsoft.com/office/officeart/2005/8/layout/cycle2"/>
    <dgm:cxn modelId="{8EFA7E1D-65B0-9B42-978D-EE8EECD5B625}" srcId="{CDBD5688-1F6C-BE46-B495-AB11C4AA6DCA}" destId="{C54FCAEB-3831-6C4D-82B0-0F7CD84CA2DF}" srcOrd="3" destOrd="0" parTransId="{A396D9BA-3DFC-2D4D-8371-5E51BC6FFB45}" sibTransId="{058B7831-40CA-1E40-AC4B-C45AA7A4CA37}"/>
    <dgm:cxn modelId="{C50EAAC9-E00E-7C4C-99D1-2B798E71266D}" type="presOf" srcId="{A18DA5BD-A0C5-C345-9ABF-197C9A461DE0}" destId="{DBFCE947-5D8A-5A4F-BBF4-03F2AD418C34}" srcOrd="0" destOrd="0" presId="urn:microsoft.com/office/officeart/2005/8/layout/cycle2"/>
    <dgm:cxn modelId="{75BAD784-4475-1F44-9E14-94E29F9FDE9A}" srcId="{CDBD5688-1F6C-BE46-B495-AB11C4AA6DCA}" destId="{B6520A22-414F-0546-B564-2DA70FEF38D5}" srcOrd="2" destOrd="0" parTransId="{065DA6BD-9E5D-8648-B623-2DC2E693CF71}" sibTransId="{A18DA5BD-A0C5-C345-9ABF-197C9A461DE0}"/>
    <dgm:cxn modelId="{B262431D-064A-1242-A742-00388BEEA021}" type="presOf" srcId="{F782CF6A-DD17-EA4B-900B-8CD8CF3CE729}" destId="{33DDC247-E1D9-0342-9859-28E4A5034741}" srcOrd="0" destOrd="0" presId="urn:microsoft.com/office/officeart/2005/8/layout/cycle2"/>
    <dgm:cxn modelId="{51305FC7-158D-C94F-A1D4-1353954518FC}" type="presOf" srcId="{C54FCAEB-3831-6C4D-82B0-0F7CD84CA2DF}" destId="{688BBBF3-B2A5-AA4C-AE18-7ED353A09B43}" srcOrd="0" destOrd="0" presId="urn:microsoft.com/office/officeart/2005/8/layout/cycle2"/>
    <dgm:cxn modelId="{4F4F6600-0CB0-BE44-806C-C91E0FC83C5F}" type="presOf" srcId="{CDBD5688-1F6C-BE46-B495-AB11C4AA6DCA}" destId="{B9DC8740-98C9-6848-9C1C-F2F8DA8587EC}" srcOrd="0" destOrd="0" presId="urn:microsoft.com/office/officeart/2005/8/layout/cycle2"/>
    <dgm:cxn modelId="{A95B2947-1366-5D41-89FE-2F6D9B53FEF5}" type="presOf" srcId="{E9C73096-45D1-0249-A2FD-AE6F0BEEB75A}" destId="{C4DEEF2B-F41E-8140-8EBE-B18CB79739B8}" srcOrd="0" destOrd="0" presId="urn:microsoft.com/office/officeart/2005/8/layout/cycle2"/>
    <dgm:cxn modelId="{FBB7105D-4D47-C74E-8D9B-8FE35E2D027B}" type="presOf" srcId="{F42C9EEE-7933-A647-97A5-98B64AC04CE6}" destId="{4F9F3B55-5DB2-F249-839F-BCD1D3499D43}" srcOrd="1" destOrd="0" presId="urn:microsoft.com/office/officeart/2005/8/layout/cycle2"/>
    <dgm:cxn modelId="{217E1B99-3C0C-624B-BF30-C8BC74E530C9}" type="presOf" srcId="{0F1ACB94-3FF1-9049-9C5C-43E11EE80EE0}" destId="{C974C3E3-0ECA-EC45-B081-E608D334CEA3}" srcOrd="1" destOrd="0" presId="urn:microsoft.com/office/officeart/2005/8/layout/cycle2"/>
    <dgm:cxn modelId="{6E4C0225-8A5C-E54D-AFDE-274CA57A4BAB}" type="presOf" srcId="{E9C73096-45D1-0249-A2FD-AE6F0BEEB75A}" destId="{C1092122-1C6B-E84F-9F5A-2DB726D26631}" srcOrd="1" destOrd="0" presId="urn:microsoft.com/office/officeart/2005/8/layout/cycle2"/>
    <dgm:cxn modelId="{0964024A-A1A4-784E-A9F1-093C0E9D7C6B}" type="presOf" srcId="{F42C9EEE-7933-A647-97A5-98B64AC04CE6}" destId="{B18F3515-03A1-724C-943A-B8834C98F985}" srcOrd="0" destOrd="0" presId="urn:microsoft.com/office/officeart/2005/8/layout/cycle2"/>
    <dgm:cxn modelId="{86994FD9-AA4F-A444-B710-69AB0B0CA7AF}" srcId="{CDBD5688-1F6C-BE46-B495-AB11C4AA6DCA}" destId="{89F708C0-9C3B-434C-B29A-027C36A50B53}" srcOrd="4" destOrd="0" parTransId="{9C92A499-1D32-6D4A-8047-57E52AB429B3}" sibTransId="{F42C9EEE-7933-A647-97A5-98B64AC04CE6}"/>
    <dgm:cxn modelId="{41A08B39-738C-CF46-ADE9-CFB07906E260}" type="presOf" srcId="{058B7831-40CA-1E40-AC4B-C45AA7A4CA37}" destId="{41ACF249-2432-5144-A376-372A3E0BE53D}" srcOrd="1" destOrd="0" presId="urn:microsoft.com/office/officeart/2005/8/layout/cycle2"/>
    <dgm:cxn modelId="{CD40B2CD-096C-5C49-A257-1678C092E6D3}" srcId="{CDBD5688-1F6C-BE46-B495-AB11C4AA6DCA}" destId="{F782CF6A-DD17-EA4B-900B-8CD8CF3CE729}" srcOrd="1" destOrd="0" parTransId="{39FC82F6-2122-304E-9B2E-AAC9FE477AA2}" sibTransId="{E9C73096-45D1-0249-A2FD-AE6F0BEEB75A}"/>
    <dgm:cxn modelId="{32DA8B77-BF5A-9642-A458-1F863435C592}" type="presOf" srcId="{B6520A22-414F-0546-B564-2DA70FEF38D5}" destId="{ADDC1865-CD75-284B-B0CE-8197BEC9A8B2}" srcOrd="0" destOrd="0" presId="urn:microsoft.com/office/officeart/2005/8/layout/cycle2"/>
    <dgm:cxn modelId="{488647F4-70DB-9C4F-89CE-036E2084A42B}" type="presOf" srcId="{A18DA5BD-A0C5-C345-9ABF-197C9A461DE0}" destId="{09672D50-E61E-0B41-A9C1-3A50FCFD1D98}" srcOrd="1" destOrd="0" presId="urn:microsoft.com/office/officeart/2005/8/layout/cycle2"/>
    <dgm:cxn modelId="{E54C7B0F-A3B8-AD4D-B85C-CD17F9A7693F}" type="presOf" srcId="{0F1ACB94-3FF1-9049-9C5C-43E11EE80EE0}" destId="{DAB6E6C9-E48E-FE44-8107-BA02109D51C2}" srcOrd="0" destOrd="0" presId="urn:microsoft.com/office/officeart/2005/8/layout/cycle2"/>
    <dgm:cxn modelId="{D867331C-F0E8-884E-ACFC-1CFA15000AC6}" type="presParOf" srcId="{B9DC8740-98C9-6848-9C1C-F2F8DA8587EC}" destId="{61F75136-473A-454C-B833-ADC7C282C39E}" srcOrd="0" destOrd="0" presId="urn:microsoft.com/office/officeart/2005/8/layout/cycle2"/>
    <dgm:cxn modelId="{9D7B671B-BF9D-D345-B2E3-9003F3FB7B93}" type="presParOf" srcId="{B9DC8740-98C9-6848-9C1C-F2F8DA8587EC}" destId="{DAB6E6C9-E48E-FE44-8107-BA02109D51C2}" srcOrd="1" destOrd="0" presId="urn:microsoft.com/office/officeart/2005/8/layout/cycle2"/>
    <dgm:cxn modelId="{C3D43EA1-F6D3-8D47-BDF7-8EEB12599C84}" type="presParOf" srcId="{DAB6E6C9-E48E-FE44-8107-BA02109D51C2}" destId="{C974C3E3-0ECA-EC45-B081-E608D334CEA3}" srcOrd="0" destOrd="0" presId="urn:microsoft.com/office/officeart/2005/8/layout/cycle2"/>
    <dgm:cxn modelId="{63FEE5C1-94B9-F546-A845-906B62C640F4}" type="presParOf" srcId="{B9DC8740-98C9-6848-9C1C-F2F8DA8587EC}" destId="{33DDC247-E1D9-0342-9859-28E4A5034741}" srcOrd="2" destOrd="0" presId="urn:microsoft.com/office/officeart/2005/8/layout/cycle2"/>
    <dgm:cxn modelId="{DEFBE170-C0E8-B849-86C2-258A693A7236}" type="presParOf" srcId="{B9DC8740-98C9-6848-9C1C-F2F8DA8587EC}" destId="{C4DEEF2B-F41E-8140-8EBE-B18CB79739B8}" srcOrd="3" destOrd="0" presId="urn:microsoft.com/office/officeart/2005/8/layout/cycle2"/>
    <dgm:cxn modelId="{4799C305-BE7B-1A49-B2A1-FF908F8B3FF4}" type="presParOf" srcId="{C4DEEF2B-F41E-8140-8EBE-B18CB79739B8}" destId="{C1092122-1C6B-E84F-9F5A-2DB726D26631}" srcOrd="0" destOrd="0" presId="urn:microsoft.com/office/officeart/2005/8/layout/cycle2"/>
    <dgm:cxn modelId="{CF25AD26-5925-6E45-9A0A-DC6D92B3D54B}" type="presParOf" srcId="{B9DC8740-98C9-6848-9C1C-F2F8DA8587EC}" destId="{ADDC1865-CD75-284B-B0CE-8197BEC9A8B2}" srcOrd="4" destOrd="0" presId="urn:microsoft.com/office/officeart/2005/8/layout/cycle2"/>
    <dgm:cxn modelId="{0962D42E-C671-EE41-9468-CD558CEEA211}" type="presParOf" srcId="{B9DC8740-98C9-6848-9C1C-F2F8DA8587EC}" destId="{DBFCE947-5D8A-5A4F-BBF4-03F2AD418C34}" srcOrd="5" destOrd="0" presId="urn:microsoft.com/office/officeart/2005/8/layout/cycle2"/>
    <dgm:cxn modelId="{C643DB2A-15C7-744B-B3F4-E96ADDCE7750}" type="presParOf" srcId="{DBFCE947-5D8A-5A4F-BBF4-03F2AD418C34}" destId="{09672D50-E61E-0B41-A9C1-3A50FCFD1D98}" srcOrd="0" destOrd="0" presId="urn:microsoft.com/office/officeart/2005/8/layout/cycle2"/>
    <dgm:cxn modelId="{B12E4DFB-45EE-6347-8402-A77F28D5E4E4}" type="presParOf" srcId="{B9DC8740-98C9-6848-9C1C-F2F8DA8587EC}" destId="{688BBBF3-B2A5-AA4C-AE18-7ED353A09B43}" srcOrd="6" destOrd="0" presId="urn:microsoft.com/office/officeart/2005/8/layout/cycle2"/>
    <dgm:cxn modelId="{11DD512A-16C3-B04F-985E-C6E2BB1E8562}" type="presParOf" srcId="{B9DC8740-98C9-6848-9C1C-F2F8DA8587EC}" destId="{D527470C-C85A-0D44-BD7C-B37BE5F7494D}" srcOrd="7" destOrd="0" presId="urn:microsoft.com/office/officeart/2005/8/layout/cycle2"/>
    <dgm:cxn modelId="{E7D9AF29-8993-3041-94FD-6065DB6DD5E8}" type="presParOf" srcId="{D527470C-C85A-0D44-BD7C-B37BE5F7494D}" destId="{41ACF249-2432-5144-A376-372A3E0BE53D}" srcOrd="0" destOrd="0" presId="urn:microsoft.com/office/officeart/2005/8/layout/cycle2"/>
    <dgm:cxn modelId="{A2125ED3-926D-F441-AC0D-BDC0A724D16A}" type="presParOf" srcId="{B9DC8740-98C9-6848-9C1C-F2F8DA8587EC}" destId="{D79C89B9-51CB-0549-88F9-59B4FDF44FE1}" srcOrd="8" destOrd="0" presId="urn:microsoft.com/office/officeart/2005/8/layout/cycle2"/>
    <dgm:cxn modelId="{683D19DD-FDF2-1848-9361-017530F7F73E}" type="presParOf" srcId="{B9DC8740-98C9-6848-9C1C-F2F8DA8587EC}" destId="{B18F3515-03A1-724C-943A-B8834C98F985}" srcOrd="9" destOrd="0" presId="urn:microsoft.com/office/officeart/2005/8/layout/cycle2"/>
    <dgm:cxn modelId="{C19AC3CE-5079-2C44-9715-43E36E9D9216}" type="presParOf" srcId="{B18F3515-03A1-724C-943A-B8834C98F985}" destId="{4F9F3B55-5DB2-F249-839F-BCD1D3499D4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44977-160C-A148-97BB-0DA34BACA347}" type="doc">
      <dgm:prSet loTypeId="urn:microsoft.com/office/officeart/2005/8/layout/funnel1" loCatId="" qsTypeId="urn:microsoft.com/office/officeart/2005/8/quickstyle/simple4" qsCatId="simple" csTypeId="urn:microsoft.com/office/officeart/2005/8/colors/accent4_2" csCatId="accent4" phldr="1"/>
      <dgm:spPr/>
      <dgm:t>
        <a:bodyPr/>
        <a:lstStyle/>
        <a:p>
          <a:endParaRPr lang="en-US"/>
        </a:p>
      </dgm:t>
    </dgm:pt>
    <dgm:pt modelId="{7278D6F2-B0C4-934E-A315-A22809B3E8DC}">
      <dgm:prSet phldrT="[Text]"/>
      <dgm:spPr>
        <a:solidFill>
          <a:srgbClr val="351D8C"/>
        </a:solidFill>
        <a:ln>
          <a:solidFill>
            <a:srgbClr val="000090"/>
          </a:solidFill>
        </a:ln>
      </dgm:spPr>
      <dgm:t>
        <a:bodyPr/>
        <a:lstStyle/>
        <a:p>
          <a:r>
            <a:rPr lang="en-US" dirty="0" smtClean="0"/>
            <a:t>T.E.D.</a:t>
          </a:r>
          <a:endParaRPr lang="en-US" dirty="0"/>
        </a:p>
      </dgm:t>
    </dgm:pt>
    <dgm:pt modelId="{8811BA5F-FB7C-EF46-AD4D-3865DE3F767E}" type="parTrans" cxnId="{DB85F8AD-444F-8947-81FC-0BD7BA6A6572}">
      <dgm:prSet/>
      <dgm:spPr/>
      <dgm:t>
        <a:bodyPr/>
        <a:lstStyle/>
        <a:p>
          <a:endParaRPr lang="en-US"/>
        </a:p>
      </dgm:t>
    </dgm:pt>
    <dgm:pt modelId="{3712AE00-33F1-154D-BAE2-E2F4AD934079}" type="sibTrans" cxnId="{DB85F8AD-444F-8947-81FC-0BD7BA6A6572}">
      <dgm:prSet/>
      <dgm:spPr/>
      <dgm:t>
        <a:bodyPr/>
        <a:lstStyle/>
        <a:p>
          <a:endParaRPr lang="en-US"/>
        </a:p>
      </dgm:t>
    </dgm:pt>
    <dgm:pt modelId="{376352F8-7A84-EC46-B797-11F329D79D77}">
      <dgm:prSet phldrT="[Text]"/>
      <dgm:spPr>
        <a:solidFill>
          <a:srgbClr val="0000FF"/>
        </a:solidFill>
        <a:ln>
          <a:solidFill>
            <a:srgbClr val="0000FF"/>
          </a:solidFill>
        </a:ln>
      </dgm:spPr>
      <dgm:t>
        <a:bodyPr/>
        <a:lstStyle/>
        <a:p>
          <a:r>
            <a:rPr lang="en-US" dirty="0" smtClean="0"/>
            <a:t>5 W.H.</a:t>
          </a:r>
          <a:endParaRPr lang="en-US" dirty="0"/>
        </a:p>
      </dgm:t>
    </dgm:pt>
    <dgm:pt modelId="{AFDF6490-E3E0-BD4C-B69A-38AD715D0D15}" type="parTrans" cxnId="{4017FC06-09D5-4B48-948C-FAD83D48C08D}">
      <dgm:prSet/>
      <dgm:spPr/>
      <dgm:t>
        <a:bodyPr/>
        <a:lstStyle/>
        <a:p>
          <a:endParaRPr lang="en-US"/>
        </a:p>
      </dgm:t>
    </dgm:pt>
    <dgm:pt modelId="{39D05B61-3344-D445-8DD5-406F1ED499D0}" type="sibTrans" cxnId="{4017FC06-09D5-4B48-948C-FAD83D48C08D}">
      <dgm:prSet/>
      <dgm:spPr/>
      <dgm:t>
        <a:bodyPr/>
        <a:lstStyle/>
        <a:p>
          <a:endParaRPr lang="en-US"/>
        </a:p>
      </dgm:t>
    </dgm:pt>
    <dgm:pt modelId="{9589A870-C06B-C24B-95E3-F6A70816C497}">
      <dgm:prSet phldrT="[Text]"/>
      <dgm:spPr/>
      <dgm:t>
        <a:bodyPr/>
        <a:lstStyle/>
        <a:p>
          <a:r>
            <a:rPr lang="en-US" dirty="0" smtClean="0"/>
            <a:t>Probe</a:t>
          </a:r>
          <a:endParaRPr lang="en-US" dirty="0"/>
        </a:p>
      </dgm:t>
    </dgm:pt>
    <dgm:pt modelId="{DD139DFA-AC67-9C45-960A-8EC50694D0C7}" type="parTrans" cxnId="{0705A4D3-A7F6-CD40-948D-20CC81B6759D}">
      <dgm:prSet/>
      <dgm:spPr/>
      <dgm:t>
        <a:bodyPr/>
        <a:lstStyle/>
        <a:p>
          <a:endParaRPr lang="en-US"/>
        </a:p>
      </dgm:t>
    </dgm:pt>
    <dgm:pt modelId="{7B56C97C-FA2D-F248-9CD5-9323133F2304}" type="sibTrans" cxnId="{0705A4D3-A7F6-CD40-948D-20CC81B6759D}">
      <dgm:prSet/>
      <dgm:spPr/>
      <dgm:t>
        <a:bodyPr/>
        <a:lstStyle/>
        <a:p>
          <a:endParaRPr lang="en-US"/>
        </a:p>
      </dgm:t>
    </dgm:pt>
    <dgm:pt modelId="{D9B5FE03-CAB6-0C4E-8D34-FC9F9A72327D}">
      <dgm:prSet phldrT="[Text]" custT="1"/>
      <dgm:spPr/>
      <dgm:t>
        <a:bodyPr/>
        <a:lstStyle/>
        <a:p>
          <a:r>
            <a:rPr lang="en-US" sz="2800" dirty="0" smtClean="0">
              <a:solidFill>
                <a:srgbClr val="000000"/>
              </a:solidFill>
            </a:rPr>
            <a:t>Narrative</a:t>
          </a:r>
          <a:endParaRPr lang="en-US" sz="2800" dirty="0">
            <a:solidFill>
              <a:srgbClr val="000000"/>
            </a:solidFill>
          </a:endParaRPr>
        </a:p>
      </dgm:t>
    </dgm:pt>
    <dgm:pt modelId="{B5B9B0CC-7BF1-B748-ACD1-7C6621DCBA28}" type="parTrans" cxnId="{AFC20096-BF6C-1049-962A-F8CA53FD6F83}">
      <dgm:prSet/>
      <dgm:spPr/>
      <dgm:t>
        <a:bodyPr/>
        <a:lstStyle/>
        <a:p>
          <a:endParaRPr lang="en-US"/>
        </a:p>
      </dgm:t>
    </dgm:pt>
    <dgm:pt modelId="{89B76EC8-547F-1F4C-9597-34149687370A}" type="sibTrans" cxnId="{AFC20096-BF6C-1049-962A-F8CA53FD6F83}">
      <dgm:prSet/>
      <dgm:spPr/>
      <dgm:t>
        <a:bodyPr/>
        <a:lstStyle/>
        <a:p>
          <a:endParaRPr lang="en-US"/>
        </a:p>
      </dgm:t>
    </dgm:pt>
    <dgm:pt modelId="{62033B23-D7B4-3342-8687-1BB64D97F41A}" type="pres">
      <dgm:prSet presAssocID="{FC544977-160C-A148-97BB-0DA34BACA347}" presName="Name0" presStyleCnt="0">
        <dgm:presLayoutVars>
          <dgm:chMax val="4"/>
          <dgm:resizeHandles val="exact"/>
        </dgm:presLayoutVars>
      </dgm:prSet>
      <dgm:spPr/>
      <dgm:t>
        <a:bodyPr/>
        <a:lstStyle/>
        <a:p>
          <a:endParaRPr lang="en-US"/>
        </a:p>
      </dgm:t>
    </dgm:pt>
    <dgm:pt modelId="{9CEC2461-43AD-F545-9514-FF477FDDBAA8}" type="pres">
      <dgm:prSet presAssocID="{FC544977-160C-A148-97BB-0DA34BACA347}" presName="ellipse" presStyleLbl="trBgShp" presStyleIdx="0" presStyleCnt="1"/>
      <dgm:spPr/>
    </dgm:pt>
    <dgm:pt modelId="{BE50BBB2-33D1-E246-ADA1-6592D4EA0F6E}" type="pres">
      <dgm:prSet presAssocID="{FC544977-160C-A148-97BB-0DA34BACA347}" presName="arrow1" presStyleLbl="fgShp" presStyleIdx="0" presStyleCnt="1"/>
      <dgm:spPr/>
    </dgm:pt>
    <dgm:pt modelId="{6335088A-8CE5-3141-8DE2-0FDEE7FDD998}" type="pres">
      <dgm:prSet presAssocID="{FC544977-160C-A148-97BB-0DA34BACA347}" presName="rectangle" presStyleLbl="revTx" presStyleIdx="0" presStyleCnt="1">
        <dgm:presLayoutVars>
          <dgm:bulletEnabled val="1"/>
        </dgm:presLayoutVars>
      </dgm:prSet>
      <dgm:spPr/>
      <dgm:t>
        <a:bodyPr/>
        <a:lstStyle/>
        <a:p>
          <a:endParaRPr lang="en-US"/>
        </a:p>
      </dgm:t>
    </dgm:pt>
    <dgm:pt modelId="{6C48EAFF-9A36-8243-B7B0-93B1F49A31C7}" type="pres">
      <dgm:prSet presAssocID="{376352F8-7A84-EC46-B797-11F329D79D77}" presName="item1" presStyleLbl="node1" presStyleIdx="0" presStyleCnt="3">
        <dgm:presLayoutVars>
          <dgm:bulletEnabled val="1"/>
        </dgm:presLayoutVars>
      </dgm:prSet>
      <dgm:spPr/>
      <dgm:t>
        <a:bodyPr/>
        <a:lstStyle/>
        <a:p>
          <a:endParaRPr lang="en-US"/>
        </a:p>
      </dgm:t>
    </dgm:pt>
    <dgm:pt modelId="{FDFB684D-953A-A341-BC75-4D268A0ADDBC}" type="pres">
      <dgm:prSet presAssocID="{9589A870-C06B-C24B-95E3-F6A70816C497}" presName="item2" presStyleLbl="node1" presStyleIdx="1" presStyleCnt="3">
        <dgm:presLayoutVars>
          <dgm:bulletEnabled val="1"/>
        </dgm:presLayoutVars>
      </dgm:prSet>
      <dgm:spPr/>
      <dgm:t>
        <a:bodyPr/>
        <a:lstStyle/>
        <a:p>
          <a:endParaRPr lang="en-US"/>
        </a:p>
      </dgm:t>
    </dgm:pt>
    <dgm:pt modelId="{A7C08830-7E1C-F641-BD36-FAAB0F156F9C}" type="pres">
      <dgm:prSet presAssocID="{D9B5FE03-CAB6-0C4E-8D34-FC9F9A72327D}" presName="item3" presStyleLbl="node1" presStyleIdx="2" presStyleCnt="3">
        <dgm:presLayoutVars>
          <dgm:bulletEnabled val="1"/>
        </dgm:presLayoutVars>
      </dgm:prSet>
      <dgm:spPr/>
      <dgm:t>
        <a:bodyPr/>
        <a:lstStyle/>
        <a:p>
          <a:endParaRPr lang="en-US"/>
        </a:p>
      </dgm:t>
    </dgm:pt>
    <dgm:pt modelId="{DCA1708C-8354-9A41-A334-080CD811024B}" type="pres">
      <dgm:prSet presAssocID="{FC544977-160C-A148-97BB-0DA34BACA347}" presName="funnel" presStyleLbl="trAlignAcc1" presStyleIdx="0" presStyleCnt="1"/>
      <dgm:spPr/>
    </dgm:pt>
  </dgm:ptLst>
  <dgm:cxnLst>
    <dgm:cxn modelId="{B9467817-0D55-ED4D-824F-1CE964C555B9}" type="presOf" srcId="{9589A870-C06B-C24B-95E3-F6A70816C497}" destId="{6C48EAFF-9A36-8243-B7B0-93B1F49A31C7}" srcOrd="0" destOrd="0" presId="urn:microsoft.com/office/officeart/2005/8/layout/funnel1"/>
    <dgm:cxn modelId="{D44773F6-EC94-D44F-A09C-2D99AAA782FC}" type="presOf" srcId="{D9B5FE03-CAB6-0C4E-8D34-FC9F9A72327D}" destId="{6335088A-8CE5-3141-8DE2-0FDEE7FDD998}" srcOrd="0" destOrd="0" presId="urn:microsoft.com/office/officeart/2005/8/layout/funnel1"/>
    <dgm:cxn modelId="{AFC20096-BF6C-1049-962A-F8CA53FD6F83}" srcId="{FC544977-160C-A148-97BB-0DA34BACA347}" destId="{D9B5FE03-CAB6-0C4E-8D34-FC9F9A72327D}" srcOrd="3" destOrd="0" parTransId="{B5B9B0CC-7BF1-B748-ACD1-7C6621DCBA28}" sibTransId="{89B76EC8-547F-1F4C-9597-34149687370A}"/>
    <dgm:cxn modelId="{0705A4D3-A7F6-CD40-948D-20CC81B6759D}" srcId="{FC544977-160C-A148-97BB-0DA34BACA347}" destId="{9589A870-C06B-C24B-95E3-F6A70816C497}" srcOrd="2" destOrd="0" parTransId="{DD139DFA-AC67-9C45-960A-8EC50694D0C7}" sibTransId="{7B56C97C-FA2D-F248-9CD5-9323133F2304}"/>
    <dgm:cxn modelId="{AC2098F2-B4FE-0644-8275-16B767FA63A2}" type="presOf" srcId="{376352F8-7A84-EC46-B797-11F329D79D77}" destId="{FDFB684D-953A-A341-BC75-4D268A0ADDBC}" srcOrd="0" destOrd="0" presId="urn:microsoft.com/office/officeart/2005/8/layout/funnel1"/>
    <dgm:cxn modelId="{351ABBA6-7252-434C-9C0D-9819F5F3F331}" type="presOf" srcId="{FC544977-160C-A148-97BB-0DA34BACA347}" destId="{62033B23-D7B4-3342-8687-1BB64D97F41A}" srcOrd="0" destOrd="0" presId="urn:microsoft.com/office/officeart/2005/8/layout/funnel1"/>
    <dgm:cxn modelId="{4017FC06-09D5-4B48-948C-FAD83D48C08D}" srcId="{FC544977-160C-A148-97BB-0DA34BACA347}" destId="{376352F8-7A84-EC46-B797-11F329D79D77}" srcOrd="1" destOrd="0" parTransId="{AFDF6490-E3E0-BD4C-B69A-38AD715D0D15}" sibTransId="{39D05B61-3344-D445-8DD5-406F1ED499D0}"/>
    <dgm:cxn modelId="{6E220631-01AB-1B4C-A8C9-256AA1A7BA9A}" type="presOf" srcId="{7278D6F2-B0C4-934E-A315-A22809B3E8DC}" destId="{A7C08830-7E1C-F641-BD36-FAAB0F156F9C}" srcOrd="0" destOrd="0" presId="urn:microsoft.com/office/officeart/2005/8/layout/funnel1"/>
    <dgm:cxn modelId="{DB85F8AD-444F-8947-81FC-0BD7BA6A6572}" srcId="{FC544977-160C-A148-97BB-0DA34BACA347}" destId="{7278D6F2-B0C4-934E-A315-A22809B3E8DC}" srcOrd="0" destOrd="0" parTransId="{8811BA5F-FB7C-EF46-AD4D-3865DE3F767E}" sibTransId="{3712AE00-33F1-154D-BAE2-E2F4AD934079}"/>
    <dgm:cxn modelId="{B66AE97A-3B75-A44B-B806-85C28484A765}" type="presParOf" srcId="{62033B23-D7B4-3342-8687-1BB64D97F41A}" destId="{9CEC2461-43AD-F545-9514-FF477FDDBAA8}" srcOrd="0" destOrd="0" presId="urn:microsoft.com/office/officeart/2005/8/layout/funnel1"/>
    <dgm:cxn modelId="{24CB19F1-C9DE-834F-9111-E3B8C0855E18}" type="presParOf" srcId="{62033B23-D7B4-3342-8687-1BB64D97F41A}" destId="{BE50BBB2-33D1-E246-ADA1-6592D4EA0F6E}" srcOrd="1" destOrd="0" presId="urn:microsoft.com/office/officeart/2005/8/layout/funnel1"/>
    <dgm:cxn modelId="{C5C1831E-C28D-464F-8CA9-5B0322C386FA}" type="presParOf" srcId="{62033B23-D7B4-3342-8687-1BB64D97F41A}" destId="{6335088A-8CE5-3141-8DE2-0FDEE7FDD998}" srcOrd="2" destOrd="0" presId="urn:microsoft.com/office/officeart/2005/8/layout/funnel1"/>
    <dgm:cxn modelId="{6014245E-FE0E-E14A-AEE7-6C56E688FD4B}" type="presParOf" srcId="{62033B23-D7B4-3342-8687-1BB64D97F41A}" destId="{6C48EAFF-9A36-8243-B7B0-93B1F49A31C7}" srcOrd="3" destOrd="0" presId="urn:microsoft.com/office/officeart/2005/8/layout/funnel1"/>
    <dgm:cxn modelId="{82316319-C1D3-DF40-81EA-489B707FC038}" type="presParOf" srcId="{62033B23-D7B4-3342-8687-1BB64D97F41A}" destId="{FDFB684D-953A-A341-BC75-4D268A0ADDBC}" srcOrd="4" destOrd="0" presId="urn:microsoft.com/office/officeart/2005/8/layout/funnel1"/>
    <dgm:cxn modelId="{7BCBB870-DD03-E141-912B-94ED6152D088}" type="presParOf" srcId="{62033B23-D7B4-3342-8687-1BB64D97F41A}" destId="{A7C08830-7E1C-F641-BD36-FAAB0F156F9C}" srcOrd="5" destOrd="0" presId="urn:microsoft.com/office/officeart/2005/8/layout/funnel1"/>
    <dgm:cxn modelId="{EE5BC871-E6F0-8543-AE63-00A95DC0A406}" type="presParOf" srcId="{62033B23-D7B4-3342-8687-1BB64D97F41A}" destId="{DCA1708C-8354-9A41-A334-080CD811024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54EA1A-D0B6-1946-8F73-0816510641F8}"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459BE2DF-5E92-D34E-99C3-7653445460E9}">
      <dgm:prSet phldrT="[Text]">
        <dgm:style>
          <a:lnRef idx="0">
            <a:schemeClr val="accent1"/>
          </a:lnRef>
          <a:fillRef idx="3">
            <a:schemeClr val="accent1"/>
          </a:fillRef>
          <a:effectRef idx="3">
            <a:schemeClr val="accent1"/>
          </a:effectRef>
          <a:fontRef idx="minor">
            <a:schemeClr val="lt1"/>
          </a:fontRef>
        </dgm:style>
      </dgm:prSet>
      <dgm:spPr>
        <a:solidFill>
          <a:srgbClr val="19567C"/>
        </a:solidFill>
      </dgm:spPr>
      <dgm:t>
        <a:bodyPr/>
        <a:lstStyle/>
        <a:p>
          <a:r>
            <a:rPr lang="en-US" dirty="0" smtClean="0"/>
            <a:t>Assumption of the  issue(s)</a:t>
          </a:r>
          <a:endParaRPr lang="en-US" dirty="0"/>
        </a:p>
      </dgm:t>
    </dgm:pt>
    <dgm:pt modelId="{6CC8303D-6FB8-CB44-BCEB-9C7E65C63346}" type="parTrans" cxnId="{B08495FC-680D-3044-97DF-BED5DC46BC28}">
      <dgm:prSet/>
      <dgm:spPr/>
      <dgm:t>
        <a:bodyPr/>
        <a:lstStyle/>
        <a:p>
          <a:endParaRPr lang="en-US"/>
        </a:p>
      </dgm:t>
    </dgm:pt>
    <dgm:pt modelId="{3A5AB818-8228-FB43-AB6C-DC95500B3959}" type="sibTrans" cxnId="{B08495FC-680D-3044-97DF-BED5DC46BC28}">
      <dgm:prSet/>
      <dgm:spPr>
        <a:solidFill>
          <a:srgbClr val="19567C"/>
        </a:solidFill>
      </dgm:spPr>
      <dgm:t>
        <a:bodyPr/>
        <a:lstStyle/>
        <a:p>
          <a:endParaRPr lang="en-US" dirty="0"/>
        </a:p>
      </dgm:t>
    </dgm:pt>
    <dgm:pt modelId="{F9519B7D-A893-B54D-8E11-75B64BABC76C}">
      <dgm:prSet phldrT="[Text]">
        <dgm:style>
          <a:lnRef idx="0">
            <a:schemeClr val="accent1"/>
          </a:lnRef>
          <a:fillRef idx="3">
            <a:schemeClr val="accent1"/>
          </a:fillRef>
          <a:effectRef idx="3">
            <a:schemeClr val="accent1"/>
          </a:effectRef>
          <a:fontRef idx="minor">
            <a:schemeClr val="lt1"/>
          </a:fontRef>
        </dgm:style>
      </dgm:prSet>
      <dgm:spPr>
        <a:solidFill>
          <a:srgbClr val="19567C"/>
        </a:solidFill>
      </dgm:spPr>
      <dgm:t>
        <a:bodyPr/>
        <a:lstStyle/>
        <a:p>
          <a:r>
            <a:rPr lang="en-US" dirty="0" smtClean="0"/>
            <a:t>Confirmation Bias</a:t>
          </a:r>
          <a:endParaRPr lang="en-US" dirty="0"/>
        </a:p>
      </dgm:t>
    </dgm:pt>
    <dgm:pt modelId="{F9884B92-1DB7-A648-B2C1-8685521B7B58}" type="parTrans" cxnId="{18F07CF0-7579-3A48-8400-5A185A7B4780}">
      <dgm:prSet/>
      <dgm:spPr/>
      <dgm:t>
        <a:bodyPr/>
        <a:lstStyle/>
        <a:p>
          <a:endParaRPr lang="en-US"/>
        </a:p>
      </dgm:t>
    </dgm:pt>
    <dgm:pt modelId="{1C1C5B32-A31F-484D-AF53-69EF6A3CEEBF}" type="sibTrans" cxnId="{18F07CF0-7579-3A48-8400-5A185A7B4780}">
      <dgm:prSet/>
      <dgm:spPr>
        <a:solidFill>
          <a:srgbClr val="19567C"/>
        </a:solidFill>
      </dgm:spPr>
      <dgm:t>
        <a:bodyPr/>
        <a:lstStyle/>
        <a:p>
          <a:endParaRPr lang="en-US" dirty="0"/>
        </a:p>
      </dgm:t>
    </dgm:pt>
    <dgm:pt modelId="{6130B210-E95E-0C4A-AEF8-12F7F99D6222}">
      <dgm:prSet phldrT="[Text]">
        <dgm:style>
          <a:lnRef idx="0">
            <a:schemeClr val="accent1"/>
          </a:lnRef>
          <a:fillRef idx="3">
            <a:schemeClr val="accent1"/>
          </a:fillRef>
          <a:effectRef idx="3">
            <a:schemeClr val="accent1"/>
          </a:effectRef>
          <a:fontRef idx="minor">
            <a:schemeClr val="lt1"/>
          </a:fontRef>
        </dgm:style>
      </dgm:prSet>
      <dgm:spPr>
        <a:solidFill>
          <a:srgbClr val="19567C"/>
        </a:solidFill>
      </dgm:spPr>
      <dgm:t>
        <a:bodyPr/>
        <a:lstStyle/>
        <a:p>
          <a:r>
            <a:rPr lang="en-US" dirty="0" smtClean="0"/>
            <a:t>Poor forensic questions, NVCs, more assumptions</a:t>
          </a:r>
          <a:endParaRPr lang="en-US" dirty="0"/>
        </a:p>
      </dgm:t>
    </dgm:pt>
    <dgm:pt modelId="{AF7C28F2-792D-9849-9045-C73BB9622C1F}" type="parTrans" cxnId="{7CC654C8-98E9-B347-A262-ADC62476C27E}">
      <dgm:prSet/>
      <dgm:spPr/>
      <dgm:t>
        <a:bodyPr/>
        <a:lstStyle/>
        <a:p>
          <a:endParaRPr lang="en-US"/>
        </a:p>
      </dgm:t>
    </dgm:pt>
    <dgm:pt modelId="{385C42FE-EBA9-4B4B-9E98-7072299B9FDE}" type="sibTrans" cxnId="{7CC654C8-98E9-B347-A262-ADC62476C27E}">
      <dgm:prSet/>
      <dgm:spPr>
        <a:solidFill>
          <a:srgbClr val="19567C"/>
        </a:solidFill>
      </dgm:spPr>
      <dgm:t>
        <a:bodyPr/>
        <a:lstStyle/>
        <a:p>
          <a:endParaRPr lang="en-US" dirty="0"/>
        </a:p>
      </dgm:t>
    </dgm:pt>
    <dgm:pt modelId="{415BDD85-604C-554D-802B-AC61BF4FA19F}" type="pres">
      <dgm:prSet presAssocID="{2D54EA1A-D0B6-1946-8F73-0816510641F8}" presName="cycle" presStyleCnt="0">
        <dgm:presLayoutVars>
          <dgm:dir/>
          <dgm:resizeHandles val="exact"/>
        </dgm:presLayoutVars>
      </dgm:prSet>
      <dgm:spPr/>
      <dgm:t>
        <a:bodyPr/>
        <a:lstStyle/>
        <a:p>
          <a:endParaRPr lang="en-US"/>
        </a:p>
      </dgm:t>
    </dgm:pt>
    <dgm:pt modelId="{41190028-7DCD-F641-86DB-14CE3CB39D7B}" type="pres">
      <dgm:prSet presAssocID="{459BE2DF-5E92-D34E-99C3-7653445460E9}" presName="node" presStyleLbl="node1" presStyleIdx="0" presStyleCnt="3">
        <dgm:presLayoutVars>
          <dgm:bulletEnabled val="1"/>
        </dgm:presLayoutVars>
      </dgm:prSet>
      <dgm:spPr/>
      <dgm:t>
        <a:bodyPr/>
        <a:lstStyle/>
        <a:p>
          <a:endParaRPr lang="en-US"/>
        </a:p>
      </dgm:t>
    </dgm:pt>
    <dgm:pt modelId="{132B7DBF-DEBF-1D4F-974F-864F41E1BD23}" type="pres">
      <dgm:prSet presAssocID="{3A5AB818-8228-FB43-AB6C-DC95500B3959}" presName="sibTrans" presStyleLbl="sibTrans2D1" presStyleIdx="0" presStyleCnt="3"/>
      <dgm:spPr/>
      <dgm:t>
        <a:bodyPr/>
        <a:lstStyle/>
        <a:p>
          <a:endParaRPr lang="en-US"/>
        </a:p>
      </dgm:t>
    </dgm:pt>
    <dgm:pt modelId="{F4B325FC-F73E-6146-A200-BC29F8EDA95A}" type="pres">
      <dgm:prSet presAssocID="{3A5AB818-8228-FB43-AB6C-DC95500B3959}" presName="connectorText" presStyleLbl="sibTrans2D1" presStyleIdx="0" presStyleCnt="3"/>
      <dgm:spPr/>
      <dgm:t>
        <a:bodyPr/>
        <a:lstStyle/>
        <a:p>
          <a:endParaRPr lang="en-US"/>
        </a:p>
      </dgm:t>
    </dgm:pt>
    <dgm:pt modelId="{8B87772A-EE7A-AB48-868D-CCACCE03F25D}" type="pres">
      <dgm:prSet presAssocID="{F9519B7D-A893-B54D-8E11-75B64BABC76C}" presName="node" presStyleLbl="node1" presStyleIdx="1" presStyleCnt="3">
        <dgm:presLayoutVars>
          <dgm:bulletEnabled val="1"/>
        </dgm:presLayoutVars>
      </dgm:prSet>
      <dgm:spPr/>
      <dgm:t>
        <a:bodyPr/>
        <a:lstStyle/>
        <a:p>
          <a:endParaRPr lang="en-US"/>
        </a:p>
      </dgm:t>
    </dgm:pt>
    <dgm:pt modelId="{901E2035-CFDB-E144-BF80-2B442C290FC6}" type="pres">
      <dgm:prSet presAssocID="{1C1C5B32-A31F-484D-AF53-69EF6A3CEEBF}" presName="sibTrans" presStyleLbl="sibTrans2D1" presStyleIdx="1" presStyleCnt="3"/>
      <dgm:spPr/>
      <dgm:t>
        <a:bodyPr/>
        <a:lstStyle/>
        <a:p>
          <a:endParaRPr lang="en-US"/>
        </a:p>
      </dgm:t>
    </dgm:pt>
    <dgm:pt modelId="{616E979F-F423-8641-A65A-7F7C35D9FAA1}" type="pres">
      <dgm:prSet presAssocID="{1C1C5B32-A31F-484D-AF53-69EF6A3CEEBF}" presName="connectorText" presStyleLbl="sibTrans2D1" presStyleIdx="1" presStyleCnt="3"/>
      <dgm:spPr/>
      <dgm:t>
        <a:bodyPr/>
        <a:lstStyle/>
        <a:p>
          <a:endParaRPr lang="en-US"/>
        </a:p>
      </dgm:t>
    </dgm:pt>
    <dgm:pt modelId="{D46C8534-B4E8-064F-946B-108AE7C3B080}" type="pres">
      <dgm:prSet presAssocID="{6130B210-E95E-0C4A-AEF8-12F7F99D6222}" presName="node" presStyleLbl="node1" presStyleIdx="2" presStyleCnt="3">
        <dgm:presLayoutVars>
          <dgm:bulletEnabled val="1"/>
        </dgm:presLayoutVars>
      </dgm:prSet>
      <dgm:spPr/>
      <dgm:t>
        <a:bodyPr/>
        <a:lstStyle/>
        <a:p>
          <a:endParaRPr lang="en-US"/>
        </a:p>
      </dgm:t>
    </dgm:pt>
    <dgm:pt modelId="{457AC075-40F5-F042-8F7A-C56E424E7635}" type="pres">
      <dgm:prSet presAssocID="{385C42FE-EBA9-4B4B-9E98-7072299B9FDE}" presName="sibTrans" presStyleLbl="sibTrans2D1" presStyleIdx="2" presStyleCnt="3"/>
      <dgm:spPr/>
      <dgm:t>
        <a:bodyPr/>
        <a:lstStyle/>
        <a:p>
          <a:endParaRPr lang="en-US"/>
        </a:p>
      </dgm:t>
    </dgm:pt>
    <dgm:pt modelId="{CAD29AB5-B5D0-C64F-9F85-8FC45EFAEBE0}" type="pres">
      <dgm:prSet presAssocID="{385C42FE-EBA9-4B4B-9E98-7072299B9FDE}" presName="connectorText" presStyleLbl="sibTrans2D1" presStyleIdx="2" presStyleCnt="3"/>
      <dgm:spPr/>
      <dgm:t>
        <a:bodyPr/>
        <a:lstStyle/>
        <a:p>
          <a:endParaRPr lang="en-US"/>
        </a:p>
      </dgm:t>
    </dgm:pt>
  </dgm:ptLst>
  <dgm:cxnLst>
    <dgm:cxn modelId="{75F47312-E930-E941-85B8-899B90B2F166}" type="presOf" srcId="{3A5AB818-8228-FB43-AB6C-DC95500B3959}" destId="{F4B325FC-F73E-6146-A200-BC29F8EDA95A}" srcOrd="1" destOrd="0" presId="urn:microsoft.com/office/officeart/2005/8/layout/cycle2"/>
    <dgm:cxn modelId="{71F251BB-46AC-F145-894C-83A1116A79F1}" type="presOf" srcId="{F9519B7D-A893-B54D-8E11-75B64BABC76C}" destId="{8B87772A-EE7A-AB48-868D-CCACCE03F25D}" srcOrd="0" destOrd="0" presId="urn:microsoft.com/office/officeart/2005/8/layout/cycle2"/>
    <dgm:cxn modelId="{7CC654C8-98E9-B347-A262-ADC62476C27E}" srcId="{2D54EA1A-D0B6-1946-8F73-0816510641F8}" destId="{6130B210-E95E-0C4A-AEF8-12F7F99D6222}" srcOrd="2" destOrd="0" parTransId="{AF7C28F2-792D-9849-9045-C73BB9622C1F}" sibTransId="{385C42FE-EBA9-4B4B-9E98-7072299B9FDE}"/>
    <dgm:cxn modelId="{C3B50AB2-3471-5B40-AF95-BFCDFF10F894}" type="presOf" srcId="{2D54EA1A-D0B6-1946-8F73-0816510641F8}" destId="{415BDD85-604C-554D-802B-AC61BF4FA19F}" srcOrd="0" destOrd="0" presId="urn:microsoft.com/office/officeart/2005/8/layout/cycle2"/>
    <dgm:cxn modelId="{40440F98-E006-E649-AEF9-26C00D008D0E}" type="presOf" srcId="{1C1C5B32-A31F-484D-AF53-69EF6A3CEEBF}" destId="{901E2035-CFDB-E144-BF80-2B442C290FC6}" srcOrd="0" destOrd="0" presId="urn:microsoft.com/office/officeart/2005/8/layout/cycle2"/>
    <dgm:cxn modelId="{99483AA1-201D-744B-BCE7-291AFE92AC40}" type="presOf" srcId="{1C1C5B32-A31F-484D-AF53-69EF6A3CEEBF}" destId="{616E979F-F423-8641-A65A-7F7C35D9FAA1}" srcOrd="1" destOrd="0" presId="urn:microsoft.com/office/officeart/2005/8/layout/cycle2"/>
    <dgm:cxn modelId="{50E51CB8-D1F3-7A4D-8673-D189F0079A75}" type="presOf" srcId="{385C42FE-EBA9-4B4B-9E98-7072299B9FDE}" destId="{CAD29AB5-B5D0-C64F-9F85-8FC45EFAEBE0}" srcOrd="1" destOrd="0" presId="urn:microsoft.com/office/officeart/2005/8/layout/cycle2"/>
    <dgm:cxn modelId="{B08495FC-680D-3044-97DF-BED5DC46BC28}" srcId="{2D54EA1A-D0B6-1946-8F73-0816510641F8}" destId="{459BE2DF-5E92-D34E-99C3-7653445460E9}" srcOrd="0" destOrd="0" parTransId="{6CC8303D-6FB8-CB44-BCEB-9C7E65C63346}" sibTransId="{3A5AB818-8228-FB43-AB6C-DC95500B3959}"/>
    <dgm:cxn modelId="{B780D545-4247-B042-9954-9622439908D1}" type="presOf" srcId="{6130B210-E95E-0C4A-AEF8-12F7F99D6222}" destId="{D46C8534-B4E8-064F-946B-108AE7C3B080}" srcOrd="0" destOrd="0" presId="urn:microsoft.com/office/officeart/2005/8/layout/cycle2"/>
    <dgm:cxn modelId="{18F07CF0-7579-3A48-8400-5A185A7B4780}" srcId="{2D54EA1A-D0B6-1946-8F73-0816510641F8}" destId="{F9519B7D-A893-B54D-8E11-75B64BABC76C}" srcOrd="1" destOrd="0" parTransId="{F9884B92-1DB7-A648-B2C1-8685521B7B58}" sibTransId="{1C1C5B32-A31F-484D-AF53-69EF6A3CEEBF}"/>
    <dgm:cxn modelId="{1E9EE9BE-C3C9-5A46-A158-59F3005BEB73}" type="presOf" srcId="{385C42FE-EBA9-4B4B-9E98-7072299B9FDE}" destId="{457AC075-40F5-F042-8F7A-C56E424E7635}" srcOrd="0" destOrd="0" presId="urn:microsoft.com/office/officeart/2005/8/layout/cycle2"/>
    <dgm:cxn modelId="{C20F2F9E-2AB3-FE4B-B297-4BF53FD0048A}" type="presOf" srcId="{3A5AB818-8228-FB43-AB6C-DC95500B3959}" destId="{132B7DBF-DEBF-1D4F-974F-864F41E1BD23}" srcOrd="0" destOrd="0" presId="urn:microsoft.com/office/officeart/2005/8/layout/cycle2"/>
    <dgm:cxn modelId="{72DE99C2-A573-C043-AB26-B7C2CBE1AD53}" type="presOf" srcId="{459BE2DF-5E92-D34E-99C3-7653445460E9}" destId="{41190028-7DCD-F641-86DB-14CE3CB39D7B}" srcOrd="0" destOrd="0" presId="urn:microsoft.com/office/officeart/2005/8/layout/cycle2"/>
    <dgm:cxn modelId="{7009BC3D-70FF-734B-B55F-22801B357FFE}" type="presParOf" srcId="{415BDD85-604C-554D-802B-AC61BF4FA19F}" destId="{41190028-7DCD-F641-86DB-14CE3CB39D7B}" srcOrd="0" destOrd="0" presId="urn:microsoft.com/office/officeart/2005/8/layout/cycle2"/>
    <dgm:cxn modelId="{1EB9EB22-A0EB-BE4A-AA89-225FF16F7CA4}" type="presParOf" srcId="{415BDD85-604C-554D-802B-AC61BF4FA19F}" destId="{132B7DBF-DEBF-1D4F-974F-864F41E1BD23}" srcOrd="1" destOrd="0" presId="urn:microsoft.com/office/officeart/2005/8/layout/cycle2"/>
    <dgm:cxn modelId="{60EA7A95-CDA7-3D4D-AA78-16CC67067FD7}" type="presParOf" srcId="{132B7DBF-DEBF-1D4F-974F-864F41E1BD23}" destId="{F4B325FC-F73E-6146-A200-BC29F8EDA95A}" srcOrd="0" destOrd="0" presId="urn:microsoft.com/office/officeart/2005/8/layout/cycle2"/>
    <dgm:cxn modelId="{4672DBDA-6ECD-2342-BBB9-367D7E67B3F0}" type="presParOf" srcId="{415BDD85-604C-554D-802B-AC61BF4FA19F}" destId="{8B87772A-EE7A-AB48-868D-CCACCE03F25D}" srcOrd="2" destOrd="0" presId="urn:microsoft.com/office/officeart/2005/8/layout/cycle2"/>
    <dgm:cxn modelId="{D348884E-B5B4-7342-AC1F-329E20B3BD8B}" type="presParOf" srcId="{415BDD85-604C-554D-802B-AC61BF4FA19F}" destId="{901E2035-CFDB-E144-BF80-2B442C290FC6}" srcOrd="3" destOrd="0" presId="urn:microsoft.com/office/officeart/2005/8/layout/cycle2"/>
    <dgm:cxn modelId="{05695D09-075E-564D-8690-8E7096C4195F}" type="presParOf" srcId="{901E2035-CFDB-E144-BF80-2B442C290FC6}" destId="{616E979F-F423-8641-A65A-7F7C35D9FAA1}" srcOrd="0" destOrd="0" presId="urn:microsoft.com/office/officeart/2005/8/layout/cycle2"/>
    <dgm:cxn modelId="{80F13E4A-02DC-DB44-962A-9C0B8AB2825A}" type="presParOf" srcId="{415BDD85-604C-554D-802B-AC61BF4FA19F}" destId="{D46C8534-B4E8-064F-946B-108AE7C3B080}" srcOrd="4" destOrd="0" presId="urn:microsoft.com/office/officeart/2005/8/layout/cycle2"/>
    <dgm:cxn modelId="{320D7FAF-0365-9844-BD46-15E13407AFE1}" type="presParOf" srcId="{415BDD85-604C-554D-802B-AC61BF4FA19F}" destId="{457AC075-40F5-F042-8F7A-C56E424E7635}" srcOrd="5" destOrd="0" presId="urn:microsoft.com/office/officeart/2005/8/layout/cycle2"/>
    <dgm:cxn modelId="{AA942A82-7524-EF42-8A19-DC1C028C998A}" type="presParOf" srcId="{457AC075-40F5-F042-8F7A-C56E424E7635}" destId="{CAD29AB5-B5D0-C64F-9F85-8FC45EFAEB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1D686-E1FE-461D-B492-4FB264445D2D}">
      <dsp:nvSpPr>
        <dsp:cNvPr id="0" name=""/>
        <dsp:cNvSpPr/>
      </dsp:nvSpPr>
      <dsp:spPr>
        <a:xfrm rot="5400000">
          <a:off x="5673044" y="-2598496"/>
          <a:ext cx="802417" cy="6204604"/>
        </a:xfrm>
        <a:prstGeom prst="round2SameRect">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Vital to efficient and successful </a:t>
          </a:r>
          <a:r>
            <a:rPr lang="en-US" sz="1600" kern="1200" dirty="0" smtClean="0">
              <a:solidFill>
                <a:schemeClr val="bg1"/>
              </a:solidFill>
              <a:latin typeface="Arial" panose="020B0604020202020204" pitchFamily="34" charset="0"/>
              <a:cs typeface="Arial" panose="020B0604020202020204" pitchFamily="34" charset="0"/>
            </a:rPr>
            <a:t>interview </a:t>
          </a:r>
          <a:r>
            <a:rPr lang="en-US" sz="1600" kern="1200" dirty="0">
              <a:solidFill>
                <a:schemeClr val="bg1"/>
              </a:solidFill>
              <a:latin typeface="Arial" panose="020B0604020202020204" pitchFamily="34" charset="0"/>
              <a:cs typeface="Arial" panose="020B0604020202020204" pitchFamily="34" charset="0"/>
            </a:rPr>
            <a:t>outcomes</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2971951" y="141768"/>
        <a:ext cx="6165433" cy="724075"/>
      </dsp:txXfrm>
    </dsp:sp>
    <dsp:sp modelId="{787B1E77-8A37-4B46-B268-2F3C6807B1D2}">
      <dsp:nvSpPr>
        <dsp:cNvPr id="0" name=""/>
        <dsp:cNvSpPr/>
      </dsp:nvSpPr>
      <dsp:spPr>
        <a:xfrm>
          <a:off x="470487" y="2294"/>
          <a:ext cx="2453812" cy="1003022"/>
        </a:xfrm>
        <a:prstGeom prst="roundRect">
          <a:avLst/>
        </a:prstGeom>
        <a:solidFill>
          <a:srgbClr val="1956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Planning and Preparation</a:t>
          </a:r>
          <a:endParaRPr lang="en-GB" sz="1600" kern="1200" dirty="0">
            <a:latin typeface="Arial" panose="020B0604020202020204" pitchFamily="34" charset="0"/>
            <a:cs typeface="Arial" panose="020B0604020202020204" pitchFamily="34" charset="0"/>
          </a:endParaRPr>
        </a:p>
      </dsp:txBody>
      <dsp:txXfrm>
        <a:off x="519450" y="51257"/>
        <a:ext cx="2355886" cy="905096"/>
      </dsp:txXfrm>
    </dsp:sp>
    <dsp:sp modelId="{BEFAA622-00F1-4873-B994-C844B151E155}">
      <dsp:nvSpPr>
        <dsp:cNvPr id="0" name=""/>
        <dsp:cNvSpPr/>
      </dsp:nvSpPr>
      <dsp:spPr>
        <a:xfrm rot="5400000">
          <a:off x="5659502" y="-1612871"/>
          <a:ext cx="802417" cy="6204604"/>
        </a:xfrm>
        <a:prstGeom prst="round2SameRect">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FFFFFF"/>
              </a:solidFill>
              <a:latin typeface="Arial" panose="020B0604020202020204" pitchFamily="34" charset="0"/>
              <a:cs typeface="Arial" panose="020B0604020202020204" pitchFamily="34" charset="0"/>
            </a:rPr>
            <a:t>How to open </a:t>
          </a:r>
          <a:r>
            <a:rPr lang="en-US" sz="1600" kern="1200" dirty="0" smtClean="0">
              <a:solidFill>
                <a:srgbClr val="FFFFFF"/>
              </a:solidFill>
              <a:latin typeface="Arial" panose="020B0604020202020204" pitchFamily="34" charset="0"/>
              <a:cs typeface="Arial" panose="020B0604020202020204" pitchFamily="34" charset="0"/>
            </a:rPr>
            <a:t>an interview meeting, </a:t>
          </a:r>
          <a:r>
            <a:rPr lang="en-US" sz="1600" kern="1200" dirty="0">
              <a:solidFill>
                <a:srgbClr val="FFFFFF"/>
              </a:solidFill>
              <a:latin typeface="Arial" panose="020B0604020202020204" pitchFamily="34" charset="0"/>
              <a:cs typeface="Arial" panose="020B0604020202020204" pitchFamily="34" charset="0"/>
            </a:rPr>
            <a:t>engage with the </a:t>
          </a:r>
          <a:r>
            <a:rPr lang="en-US" sz="1600" kern="1200" dirty="0" smtClean="0">
              <a:solidFill>
                <a:srgbClr val="FFFFFF"/>
              </a:solidFill>
              <a:latin typeface="Arial" panose="020B0604020202020204" pitchFamily="34" charset="0"/>
              <a:cs typeface="Arial" panose="020B0604020202020204" pitchFamily="34" charset="0"/>
            </a:rPr>
            <a:t>interviewee, </a:t>
          </a:r>
          <a:r>
            <a:rPr lang="en-US" sz="1600" kern="1200" dirty="0">
              <a:solidFill>
                <a:srgbClr val="FFFFFF"/>
              </a:solidFill>
              <a:latin typeface="Arial" panose="020B0604020202020204" pitchFamily="34" charset="0"/>
              <a:cs typeface="Arial" panose="020B0604020202020204" pitchFamily="34" charset="0"/>
            </a:rPr>
            <a:t>and establish rapport and ground rules.</a:t>
          </a:r>
          <a:endParaRPr lang="en-GB" sz="1600" kern="1200" dirty="0">
            <a:solidFill>
              <a:srgbClr val="FFFFFF"/>
            </a:solidFill>
            <a:latin typeface="Arial" panose="020B0604020202020204" pitchFamily="34" charset="0"/>
            <a:cs typeface="Arial" panose="020B0604020202020204" pitchFamily="34" charset="0"/>
          </a:endParaRPr>
        </a:p>
      </dsp:txBody>
      <dsp:txXfrm rot="-5400000">
        <a:off x="2958409" y="1127393"/>
        <a:ext cx="6165433" cy="724075"/>
      </dsp:txXfrm>
    </dsp:sp>
    <dsp:sp modelId="{27C8DEE4-7C33-43A2-8715-4D75151B85B5}">
      <dsp:nvSpPr>
        <dsp:cNvPr id="0" name=""/>
        <dsp:cNvSpPr/>
      </dsp:nvSpPr>
      <dsp:spPr>
        <a:xfrm>
          <a:off x="470487" y="1055467"/>
          <a:ext cx="2453812" cy="1003022"/>
        </a:xfrm>
        <a:prstGeom prst="roundRect">
          <a:avLst/>
        </a:prstGeom>
        <a:solidFill>
          <a:srgbClr val="1956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Engage and Explain</a:t>
          </a:r>
          <a:endParaRPr lang="en-GB" sz="1600" kern="1200" dirty="0">
            <a:latin typeface="Arial" panose="020B0604020202020204" pitchFamily="34" charset="0"/>
            <a:cs typeface="Arial" panose="020B0604020202020204" pitchFamily="34" charset="0"/>
          </a:endParaRPr>
        </a:p>
      </dsp:txBody>
      <dsp:txXfrm>
        <a:off x="519450" y="1104430"/>
        <a:ext cx="2355886" cy="905096"/>
      </dsp:txXfrm>
    </dsp:sp>
    <dsp:sp modelId="{98F8FAFE-4056-4F8A-B6DC-234E9E051CEA}">
      <dsp:nvSpPr>
        <dsp:cNvPr id="0" name=""/>
        <dsp:cNvSpPr/>
      </dsp:nvSpPr>
      <dsp:spPr>
        <a:xfrm rot="5400000">
          <a:off x="5673044" y="-492150"/>
          <a:ext cx="802417" cy="6204604"/>
        </a:xfrm>
        <a:prstGeom prst="round2SameRect">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FFFFFF"/>
              </a:solidFill>
              <a:latin typeface="Arial" panose="020B0604020202020204" pitchFamily="34" charset="0"/>
              <a:cs typeface="Arial" panose="020B0604020202020204" pitchFamily="34" charset="0"/>
            </a:rPr>
            <a:t>Addresses </a:t>
          </a:r>
          <a:r>
            <a:rPr lang="en-US" sz="1600" kern="1200" dirty="0">
              <a:solidFill>
                <a:srgbClr val="FFFFFF"/>
              </a:solidFill>
              <a:latin typeface="Arial" panose="020B0604020202020204" pitchFamily="34" charset="0"/>
              <a:cs typeface="Arial" panose="020B0604020202020204" pitchFamily="34" charset="0"/>
            </a:rPr>
            <a:t>the most important </a:t>
          </a:r>
          <a:r>
            <a:rPr lang="en-US" sz="1600" i="1" kern="1200" dirty="0">
              <a:solidFill>
                <a:srgbClr val="FFFFFF"/>
              </a:solidFill>
              <a:latin typeface="Arial" panose="020B0604020202020204" pitchFamily="34" charset="0"/>
              <a:cs typeface="Arial" panose="020B0604020202020204" pitchFamily="34" charset="0"/>
            </a:rPr>
            <a:t>achievable objectives </a:t>
          </a:r>
          <a:r>
            <a:rPr lang="en-US" sz="1600" kern="1200" dirty="0">
              <a:solidFill>
                <a:srgbClr val="FFFFFF"/>
              </a:solidFill>
              <a:latin typeface="Arial" panose="020B0604020202020204" pitchFamily="34" charset="0"/>
              <a:cs typeface="Arial" panose="020B0604020202020204" pitchFamily="34" charset="0"/>
            </a:rPr>
            <a:t>of the </a:t>
          </a:r>
          <a:r>
            <a:rPr lang="en-US" sz="1600" kern="1200" dirty="0" smtClean="0">
              <a:solidFill>
                <a:srgbClr val="FFFFFF"/>
              </a:solidFill>
              <a:latin typeface="Arial" panose="020B0604020202020204" pitchFamily="34" charset="0"/>
              <a:cs typeface="Arial" panose="020B0604020202020204" pitchFamily="34" charset="0"/>
            </a:rPr>
            <a:t>interview, probing</a:t>
          </a:r>
          <a:r>
            <a:rPr lang="en-US" sz="1600" kern="1200" dirty="0">
              <a:solidFill>
                <a:srgbClr val="FFFFFF"/>
              </a:solidFill>
              <a:latin typeface="Arial" panose="020B0604020202020204" pitchFamily="34" charset="0"/>
              <a:cs typeface="Arial" panose="020B0604020202020204" pitchFamily="34" charset="0"/>
            </a:rPr>
            <a:t>, </a:t>
          </a:r>
          <a:r>
            <a:rPr lang="en-US" sz="1600" kern="1200" dirty="0" smtClean="0">
              <a:solidFill>
                <a:srgbClr val="FFFFFF"/>
              </a:solidFill>
              <a:latin typeface="Arial" panose="020B0604020202020204" pitchFamily="34" charset="0"/>
              <a:cs typeface="Arial" panose="020B0604020202020204" pitchFamily="34" charset="0"/>
            </a:rPr>
            <a:t>and challenging </a:t>
          </a:r>
          <a:r>
            <a:rPr lang="en-US" sz="1600" kern="1200" dirty="0">
              <a:solidFill>
                <a:srgbClr val="FFFFFF"/>
              </a:solidFill>
              <a:latin typeface="Arial" panose="020B0604020202020204" pitchFamily="34" charset="0"/>
              <a:cs typeface="Arial" panose="020B0604020202020204" pitchFamily="34" charset="0"/>
            </a:rPr>
            <a:t>the </a:t>
          </a:r>
          <a:r>
            <a:rPr lang="en-US" sz="1600" kern="1200" dirty="0" smtClean="0">
              <a:solidFill>
                <a:srgbClr val="FFFFFF"/>
              </a:solidFill>
              <a:latin typeface="Arial" panose="020B0604020202020204" pitchFamily="34" charset="0"/>
              <a:cs typeface="Arial" panose="020B0604020202020204" pitchFamily="34" charset="0"/>
            </a:rPr>
            <a:t>interviewee appropriately</a:t>
          </a:r>
          <a:r>
            <a:rPr lang="en-US" sz="1600" kern="1200" dirty="0">
              <a:solidFill>
                <a:srgbClr val="FFFFFF"/>
              </a:solidFill>
              <a:latin typeface="Arial" panose="020B0604020202020204" pitchFamily="34" charset="0"/>
              <a:cs typeface="Arial" panose="020B0604020202020204" pitchFamily="34" charset="0"/>
            </a:rPr>
            <a:t>.</a:t>
          </a:r>
          <a:endParaRPr lang="en-GB" sz="1600" kern="1200" dirty="0">
            <a:solidFill>
              <a:srgbClr val="FFFFFF"/>
            </a:solidFill>
            <a:latin typeface="Arial" panose="020B0604020202020204" pitchFamily="34" charset="0"/>
            <a:cs typeface="Arial" panose="020B0604020202020204" pitchFamily="34" charset="0"/>
          </a:endParaRPr>
        </a:p>
      </dsp:txBody>
      <dsp:txXfrm rot="-5400000">
        <a:off x="2971951" y="2248114"/>
        <a:ext cx="6165433" cy="724075"/>
      </dsp:txXfrm>
    </dsp:sp>
    <dsp:sp modelId="{729B44F6-4E10-4D7C-AED1-40777691A7E4}">
      <dsp:nvSpPr>
        <dsp:cNvPr id="0" name=""/>
        <dsp:cNvSpPr/>
      </dsp:nvSpPr>
      <dsp:spPr>
        <a:xfrm>
          <a:off x="470487" y="2108640"/>
          <a:ext cx="2453812" cy="1003022"/>
        </a:xfrm>
        <a:prstGeom prst="roundRect">
          <a:avLst/>
        </a:prstGeom>
        <a:solidFill>
          <a:srgbClr val="1956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Account, Clarification, and Challenge</a:t>
          </a:r>
          <a:endParaRPr lang="en-GB" sz="1600" kern="1200" dirty="0">
            <a:latin typeface="Arial" panose="020B0604020202020204" pitchFamily="34" charset="0"/>
            <a:cs typeface="Arial" panose="020B0604020202020204" pitchFamily="34" charset="0"/>
          </a:endParaRPr>
        </a:p>
      </dsp:txBody>
      <dsp:txXfrm>
        <a:off x="519450" y="2157603"/>
        <a:ext cx="2355886" cy="905096"/>
      </dsp:txXfrm>
    </dsp:sp>
    <dsp:sp modelId="{20E1AD07-6B07-4384-B532-E86ECF68EDF1}">
      <dsp:nvSpPr>
        <dsp:cNvPr id="0" name=""/>
        <dsp:cNvSpPr/>
      </dsp:nvSpPr>
      <dsp:spPr>
        <a:xfrm rot="5400000">
          <a:off x="5673044" y="561023"/>
          <a:ext cx="802417" cy="6204604"/>
        </a:xfrm>
        <a:prstGeom prst="round2SameRect">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FFFFFF"/>
              </a:solidFill>
              <a:latin typeface="Arial" panose="020B0604020202020204" pitchFamily="34" charset="0"/>
              <a:cs typeface="Arial" panose="020B0604020202020204" pitchFamily="34" charset="0"/>
            </a:rPr>
            <a:t>What are the considerations before ending the interview.</a:t>
          </a:r>
          <a:endParaRPr lang="en-GB" sz="1600" kern="1200" dirty="0">
            <a:solidFill>
              <a:srgbClr val="FFFFFF"/>
            </a:solidFill>
            <a:latin typeface="Arial" panose="020B0604020202020204" pitchFamily="34" charset="0"/>
            <a:cs typeface="Arial" panose="020B0604020202020204" pitchFamily="34" charset="0"/>
          </a:endParaRPr>
        </a:p>
      </dsp:txBody>
      <dsp:txXfrm rot="-5400000">
        <a:off x="2971951" y="3301288"/>
        <a:ext cx="6165433" cy="724075"/>
      </dsp:txXfrm>
    </dsp:sp>
    <dsp:sp modelId="{B8DBE333-169A-427D-AB87-C5C634C595BD}">
      <dsp:nvSpPr>
        <dsp:cNvPr id="0" name=""/>
        <dsp:cNvSpPr/>
      </dsp:nvSpPr>
      <dsp:spPr>
        <a:xfrm>
          <a:off x="470487" y="3161814"/>
          <a:ext cx="2453812" cy="1003022"/>
        </a:xfrm>
        <a:prstGeom prst="roundRect">
          <a:avLst/>
        </a:prstGeom>
        <a:solidFill>
          <a:srgbClr val="1956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Closure</a:t>
          </a:r>
          <a:endParaRPr lang="en-GB" sz="1600" kern="1200" dirty="0">
            <a:latin typeface="Arial" panose="020B0604020202020204" pitchFamily="34" charset="0"/>
            <a:cs typeface="Arial" panose="020B0604020202020204" pitchFamily="34" charset="0"/>
          </a:endParaRPr>
        </a:p>
      </dsp:txBody>
      <dsp:txXfrm>
        <a:off x="519450" y="3210777"/>
        <a:ext cx="2355886" cy="905096"/>
      </dsp:txXfrm>
    </dsp:sp>
    <dsp:sp modelId="{C1214BE5-A491-4F37-8809-16F2203A1026}">
      <dsp:nvSpPr>
        <dsp:cNvPr id="0" name=""/>
        <dsp:cNvSpPr/>
      </dsp:nvSpPr>
      <dsp:spPr>
        <a:xfrm rot="5400000">
          <a:off x="5673044" y="1614196"/>
          <a:ext cx="802417" cy="6204604"/>
        </a:xfrm>
        <a:prstGeom prst="round2SameRect">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FFFFFF"/>
              </a:solidFill>
              <a:latin typeface="Arial" panose="020B0604020202020204" pitchFamily="34" charset="0"/>
              <a:cs typeface="Arial" panose="020B0604020202020204" pitchFamily="34" charset="0"/>
            </a:rPr>
            <a:t>What has the interview achieved, how it fits with the investigation purpose, what happens next</a:t>
          </a:r>
          <a:r>
            <a:rPr lang="en-US" sz="1600" kern="1200" dirty="0" smtClean="0">
              <a:solidFill>
                <a:srgbClr val="FFFFFF"/>
              </a:solidFill>
              <a:latin typeface="Arial" panose="020B0604020202020204" pitchFamily="34" charset="0"/>
              <a:cs typeface="Arial" panose="020B0604020202020204" pitchFamily="34" charset="0"/>
            </a:rPr>
            <a:t>, </a:t>
          </a:r>
          <a:r>
            <a:rPr lang="en-US" sz="1600" kern="1200" dirty="0">
              <a:solidFill>
                <a:srgbClr val="FFFFFF"/>
              </a:solidFill>
              <a:latin typeface="Arial" panose="020B0604020202020204" pitchFamily="34" charset="0"/>
              <a:cs typeface="Arial" panose="020B0604020202020204" pitchFamily="34" charset="0"/>
            </a:rPr>
            <a:t>reflection on performance and development needs.</a:t>
          </a:r>
          <a:endParaRPr lang="en-GB" sz="1600" kern="1200" dirty="0">
            <a:solidFill>
              <a:srgbClr val="FFFFFF"/>
            </a:solidFill>
            <a:latin typeface="Arial" panose="020B0604020202020204" pitchFamily="34" charset="0"/>
            <a:cs typeface="Arial" panose="020B0604020202020204" pitchFamily="34" charset="0"/>
          </a:endParaRPr>
        </a:p>
      </dsp:txBody>
      <dsp:txXfrm rot="-5400000">
        <a:off x="2971951" y="4354461"/>
        <a:ext cx="6165433" cy="724075"/>
      </dsp:txXfrm>
    </dsp:sp>
    <dsp:sp modelId="{DEAD222B-8F35-42A8-83C1-20BB60F8890D}">
      <dsp:nvSpPr>
        <dsp:cNvPr id="0" name=""/>
        <dsp:cNvSpPr/>
      </dsp:nvSpPr>
      <dsp:spPr>
        <a:xfrm>
          <a:off x="470487" y="4214987"/>
          <a:ext cx="2453812" cy="1003022"/>
        </a:xfrm>
        <a:prstGeom prst="roundRect">
          <a:avLst/>
        </a:prstGeom>
        <a:solidFill>
          <a:srgbClr val="1956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Evaluation</a:t>
          </a:r>
          <a:endParaRPr lang="en-GB" sz="1600" kern="1200" dirty="0">
            <a:latin typeface="Arial" panose="020B0604020202020204" pitchFamily="34" charset="0"/>
            <a:cs typeface="Arial" panose="020B0604020202020204" pitchFamily="34" charset="0"/>
          </a:endParaRPr>
        </a:p>
      </dsp:txBody>
      <dsp:txXfrm>
        <a:off x="519450" y="4263950"/>
        <a:ext cx="2355886" cy="905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75136-473A-454C-B833-ADC7C282C39E}">
      <dsp:nvSpPr>
        <dsp:cNvPr id="0" name=""/>
        <dsp:cNvSpPr/>
      </dsp:nvSpPr>
      <dsp:spPr>
        <a:xfrm>
          <a:off x="4965501" y="1248"/>
          <a:ext cx="1651396" cy="1651396"/>
        </a:xfrm>
        <a:prstGeom prst="ellipse">
          <a:avLst/>
        </a:prstGeom>
        <a:solidFill>
          <a:srgbClr val="19567C"/>
        </a:solidFill>
        <a:ln>
          <a:noFill/>
        </a:ln>
        <a:effectLst>
          <a:innerShdw blurRad="63500" dist="50800">
            <a:prstClr val="black">
              <a:alpha val="50000"/>
            </a:prstClr>
          </a:innerShdw>
        </a:effectLst>
        <a:scene3d>
          <a:camera prst="perspectiveHeroicExtremeLeftFacing"/>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 and Prepare for the interview (meeting) </a:t>
          </a:r>
          <a:endParaRPr lang="en-US" sz="1600" kern="1200" dirty="0"/>
        </a:p>
      </dsp:txBody>
      <dsp:txXfrm>
        <a:off x="5207342" y="243089"/>
        <a:ext cx="1167714" cy="1167714"/>
      </dsp:txXfrm>
    </dsp:sp>
    <dsp:sp modelId="{DAB6E6C9-E48E-FE44-8107-BA02109D51C2}">
      <dsp:nvSpPr>
        <dsp:cNvPr id="0" name=""/>
        <dsp:cNvSpPr/>
      </dsp:nvSpPr>
      <dsp:spPr>
        <a:xfrm rot="2160000">
          <a:off x="6564943" y="1270264"/>
          <a:ext cx="439981" cy="557346"/>
        </a:xfrm>
        <a:prstGeom prst="rightArrow">
          <a:avLst>
            <a:gd name="adj1" fmla="val 60000"/>
            <a:gd name="adj2" fmla="val 50000"/>
          </a:avLst>
        </a:prstGeom>
        <a:solidFill>
          <a:srgbClr val="19567C"/>
        </a:solidFill>
        <a:ln>
          <a:noFill/>
        </a:ln>
        <a:effectLst>
          <a:innerShdw blurRad="63500" dist="508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577547" y="1342941"/>
        <a:ext cx="307987" cy="334408"/>
      </dsp:txXfrm>
    </dsp:sp>
    <dsp:sp modelId="{33DDC247-E1D9-0342-9859-28E4A5034741}">
      <dsp:nvSpPr>
        <dsp:cNvPr id="0" name=""/>
        <dsp:cNvSpPr/>
      </dsp:nvSpPr>
      <dsp:spPr>
        <a:xfrm>
          <a:off x="6973118" y="1459867"/>
          <a:ext cx="1651396" cy="1651396"/>
        </a:xfrm>
        <a:prstGeom prst="ellipse">
          <a:avLst/>
        </a:prstGeom>
        <a:solidFill>
          <a:srgbClr val="19567C"/>
        </a:solidFill>
        <a:ln>
          <a:noFill/>
        </a:ln>
        <a:effectLst>
          <a:innerShdw blurRad="63500" dist="50800">
            <a:prstClr val="black">
              <a:alpha val="50000"/>
            </a:prstClr>
          </a:innerShdw>
        </a:effectLst>
        <a:scene3d>
          <a:camera prst="perspectiveHeroicExtremeLeftFacing"/>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Engage  the interviewee and Explain the process</a:t>
          </a:r>
          <a:endParaRPr lang="en-US" sz="1600" kern="1200" dirty="0"/>
        </a:p>
      </dsp:txBody>
      <dsp:txXfrm>
        <a:off x="7214959" y="1701708"/>
        <a:ext cx="1167714" cy="1167714"/>
      </dsp:txXfrm>
    </dsp:sp>
    <dsp:sp modelId="{C4DEEF2B-F41E-8140-8EBE-B18CB79739B8}">
      <dsp:nvSpPr>
        <dsp:cNvPr id="0" name=""/>
        <dsp:cNvSpPr/>
      </dsp:nvSpPr>
      <dsp:spPr>
        <a:xfrm rot="6480000">
          <a:off x="7199253" y="3175097"/>
          <a:ext cx="439981" cy="557346"/>
        </a:xfrm>
        <a:prstGeom prst="rightArrow">
          <a:avLst>
            <a:gd name="adj1" fmla="val 60000"/>
            <a:gd name="adj2" fmla="val 50000"/>
          </a:avLst>
        </a:prstGeom>
        <a:solidFill>
          <a:srgbClr val="19567C"/>
        </a:solidFill>
        <a:ln>
          <a:noFill/>
        </a:ln>
        <a:effectLst>
          <a:innerShdw blurRad="63500" dist="508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7285644" y="3223799"/>
        <a:ext cx="307987" cy="334408"/>
      </dsp:txXfrm>
    </dsp:sp>
    <dsp:sp modelId="{ADDC1865-CD75-284B-B0CE-8197BEC9A8B2}">
      <dsp:nvSpPr>
        <dsp:cNvPr id="0" name=""/>
        <dsp:cNvSpPr/>
      </dsp:nvSpPr>
      <dsp:spPr>
        <a:xfrm>
          <a:off x="6206276" y="3819962"/>
          <a:ext cx="1651396" cy="1651396"/>
        </a:xfrm>
        <a:prstGeom prst="ellipse">
          <a:avLst/>
        </a:prstGeom>
        <a:solidFill>
          <a:srgbClr val="19567C"/>
        </a:solidFill>
        <a:ln>
          <a:noFill/>
        </a:ln>
        <a:effectLst>
          <a:innerShdw blurRad="63500" dist="50800">
            <a:prstClr val="black">
              <a:alpha val="50000"/>
            </a:prstClr>
          </a:innerShdw>
        </a:effectLst>
        <a:scene3d>
          <a:camera prst="perspectiveHeroicExtremeLeftFacing"/>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Obtain the account. Clarify and challenge it if necessary</a:t>
          </a:r>
          <a:endParaRPr lang="en-US" sz="1600" kern="1200" dirty="0"/>
        </a:p>
      </dsp:txBody>
      <dsp:txXfrm>
        <a:off x="6448117" y="4061803"/>
        <a:ext cx="1167714" cy="1167714"/>
      </dsp:txXfrm>
    </dsp:sp>
    <dsp:sp modelId="{DBFCE947-5D8A-5A4F-BBF4-03F2AD418C34}">
      <dsp:nvSpPr>
        <dsp:cNvPr id="0" name=""/>
        <dsp:cNvSpPr/>
      </dsp:nvSpPr>
      <dsp:spPr>
        <a:xfrm rot="10800000">
          <a:off x="5583661" y="4366987"/>
          <a:ext cx="439981" cy="557346"/>
        </a:xfrm>
        <a:prstGeom prst="rightArrow">
          <a:avLst>
            <a:gd name="adj1" fmla="val 60000"/>
            <a:gd name="adj2" fmla="val 50000"/>
          </a:avLst>
        </a:prstGeom>
        <a:solidFill>
          <a:srgbClr val="19567C"/>
        </a:solidFill>
        <a:ln>
          <a:noFill/>
        </a:ln>
        <a:effectLst>
          <a:innerShdw blurRad="63500" dist="508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5715655" y="4478456"/>
        <a:ext cx="307987" cy="334408"/>
      </dsp:txXfrm>
    </dsp:sp>
    <dsp:sp modelId="{688BBBF3-B2A5-AA4C-AE18-7ED353A09B43}">
      <dsp:nvSpPr>
        <dsp:cNvPr id="0" name=""/>
        <dsp:cNvSpPr/>
      </dsp:nvSpPr>
      <dsp:spPr>
        <a:xfrm>
          <a:off x="3724726" y="3819962"/>
          <a:ext cx="1651396" cy="1651396"/>
        </a:xfrm>
        <a:prstGeom prst="ellipse">
          <a:avLst/>
        </a:prstGeom>
        <a:solidFill>
          <a:srgbClr val="19567C"/>
        </a:solidFill>
        <a:ln>
          <a:noFill/>
        </a:ln>
        <a:effectLst>
          <a:innerShdw blurRad="63500" dist="50800">
            <a:prstClr val="black">
              <a:alpha val="50000"/>
            </a:prstClr>
          </a:innerShdw>
        </a:effectLst>
        <a:scene3d>
          <a:camera prst="perspectiveHeroicExtremeLeftFacing"/>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Close the interview (meeting) </a:t>
          </a:r>
          <a:endParaRPr lang="en-US" sz="1600" kern="1200" dirty="0"/>
        </a:p>
      </dsp:txBody>
      <dsp:txXfrm>
        <a:off x="3966567" y="4061803"/>
        <a:ext cx="1167714" cy="1167714"/>
      </dsp:txXfrm>
    </dsp:sp>
    <dsp:sp modelId="{D527470C-C85A-0D44-BD7C-B37BE5F7494D}">
      <dsp:nvSpPr>
        <dsp:cNvPr id="0" name=""/>
        <dsp:cNvSpPr/>
      </dsp:nvSpPr>
      <dsp:spPr>
        <a:xfrm rot="15120000">
          <a:off x="3950861" y="3198783"/>
          <a:ext cx="439981" cy="557346"/>
        </a:xfrm>
        <a:prstGeom prst="rightArrow">
          <a:avLst>
            <a:gd name="adj1" fmla="val 60000"/>
            <a:gd name="adj2" fmla="val 50000"/>
          </a:avLst>
        </a:prstGeom>
        <a:solidFill>
          <a:srgbClr val="19567C"/>
        </a:solidFill>
        <a:ln>
          <a:noFill/>
        </a:ln>
        <a:effectLst>
          <a:innerShdw blurRad="63500" dist="508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4037252" y="3373019"/>
        <a:ext cx="307987" cy="334408"/>
      </dsp:txXfrm>
    </dsp:sp>
    <dsp:sp modelId="{D79C89B9-51CB-0549-88F9-59B4FDF44FE1}">
      <dsp:nvSpPr>
        <dsp:cNvPr id="0" name=""/>
        <dsp:cNvSpPr/>
      </dsp:nvSpPr>
      <dsp:spPr>
        <a:xfrm>
          <a:off x="2957885" y="1459867"/>
          <a:ext cx="1651396" cy="1651396"/>
        </a:xfrm>
        <a:prstGeom prst="ellipse">
          <a:avLst/>
        </a:prstGeom>
        <a:solidFill>
          <a:srgbClr val="19567C"/>
        </a:solidFill>
        <a:ln>
          <a:noFill/>
        </a:ln>
        <a:effectLst>
          <a:innerShdw blurRad="63500" dist="50800">
            <a:prstClr val="black">
              <a:alpha val="50000"/>
            </a:prstClr>
          </a:innerShdw>
        </a:effectLst>
        <a:scene3d>
          <a:camera prst="perspectiveHeroicExtremeLeftFacing"/>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Evaluate the interview (meeting)</a:t>
          </a:r>
          <a:endParaRPr lang="en-US" sz="1600" kern="1200" dirty="0"/>
        </a:p>
      </dsp:txBody>
      <dsp:txXfrm>
        <a:off x="3199726" y="1701708"/>
        <a:ext cx="1167714" cy="1167714"/>
      </dsp:txXfrm>
    </dsp:sp>
    <dsp:sp modelId="{B18F3515-03A1-724C-943A-B8834C98F985}">
      <dsp:nvSpPr>
        <dsp:cNvPr id="0" name=""/>
        <dsp:cNvSpPr/>
      </dsp:nvSpPr>
      <dsp:spPr>
        <a:xfrm rot="19440000">
          <a:off x="4557326" y="1284902"/>
          <a:ext cx="439981" cy="557346"/>
        </a:xfrm>
        <a:prstGeom prst="rightArrow">
          <a:avLst>
            <a:gd name="adj1" fmla="val 60000"/>
            <a:gd name="adj2" fmla="val 50000"/>
          </a:avLst>
        </a:prstGeom>
        <a:solidFill>
          <a:srgbClr val="19567C"/>
        </a:solidFill>
        <a:ln>
          <a:noFill/>
        </a:ln>
        <a:effectLst>
          <a:innerShdw blurRad="63500" dist="508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569930" y="1435163"/>
        <a:ext cx="307987" cy="334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C2461-43AD-F545-9514-FF477FDDBAA8}">
      <dsp:nvSpPr>
        <dsp:cNvPr id="0" name=""/>
        <dsp:cNvSpPr/>
      </dsp:nvSpPr>
      <dsp:spPr>
        <a:xfrm>
          <a:off x="1692907" y="190856"/>
          <a:ext cx="3787762" cy="1315440"/>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0BBB2-33D1-E246-ADA1-6592D4EA0F6E}">
      <dsp:nvSpPr>
        <dsp:cNvPr id="0" name=""/>
        <dsp:cNvSpPr/>
      </dsp:nvSpPr>
      <dsp:spPr>
        <a:xfrm>
          <a:off x="3225629" y="3411922"/>
          <a:ext cx="734062" cy="469800"/>
        </a:xfrm>
        <a:prstGeom prst="downArrow">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6335088A-8CE5-3141-8DE2-0FDEE7FDD998}">
      <dsp:nvSpPr>
        <dsp:cNvPr id="0" name=""/>
        <dsp:cNvSpPr/>
      </dsp:nvSpPr>
      <dsp:spPr>
        <a:xfrm>
          <a:off x="1830910" y="3787762"/>
          <a:ext cx="3523500"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Narrative</a:t>
          </a:r>
          <a:endParaRPr lang="en-US" sz="2800" kern="1200" dirty="0">
            <a:solidFill>
              <a:srgbClr val="000000"/>
            </a:solidFill>
          </a:endParaRPr>
        </a:p>
      </dsp:txBody>
      <dsp:txXfrm>
        <a:off x="1830910" y="3787762"/>
        <a:ext cx="3523500" cy="880875"/>
      </dsp:txXfrm>
    </dsp:sp>
    <dsp:sp modelId="{6C48EAFF-9A36-8243-B7B0-93B1F49A31C7}">
      <dsp:nvSpPr>
        <dsp:cNvPr id="0" name=""/>
        <dsp:cNvSpPr/>
      </dsp:nvSpPr>
      <dsp:spPr>
        <a:xfrm>
          <a:off x="3070008" y="1607890"/>
          <a:ext cx="1321312" cy="132131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Probe</a:t>
          </a:r>
          <a:endParaRPr lang="en-US" sz="2800" kern="1200" dirty="0"/>
        </a:p>
      </dsp:txBody>
      <dsp:txXfrm>
        <a:off x="3263510" y="1801392"/>
        <a:ext cx="934308" cy="934308"/>
      </dsp:txXfrm>
    </dsp:sp>
    <dsp:sp modelId="{FDFB684D-953A-A341-BC75-4D268A0ADDBC}">
      <dsp:nvSpPr>
        <dsp:cNvPr id="0" name=""/>
        <dsp:cNvSpPr/>
      </dsp:nvSpPr>
      <dsp:spPr>
        <a:xfrm>
          <a:off x="2124535" y="616612"/>
          <a:ext cx="1321312" cy="1321312"/>
        </a:xfrm>
        <a:prstGeom prst="ellipse">
          <a:avLst/>
        </a:prstGeom>
        <a:solidFill>
          <a:srgbClr val="0000FF"/>
        </a:solidFill>
        <a:ln>
          <a:solidFill>
            <a:srgbClr val="0000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5 W.H.</a:t>
          </a:r>
          <a:endParaRPr lang="en-US" sz="2800" kern="1200" dirty="0"/>
        </a:p>
      </dsp:txBody>
      <dsp:txXfrm>
        <a:off x="2318037" y="810114"/>
        <a:ext cx="934308" cy="934308"/>
      </dsp:txXfrm>
    </dsp:sp>
    <dsp:sp modelId="{A7C08830-7E1C-F641-BD36-FAAB0F156F9C}">
      <dsp:nvSpPr>
        <dsp:cNvPr id="0" name=""/>
        <dsp:cNvSpPr/>
      </dsp:nvSpPr>
      <dsp:spPr>
        <a:xfrm>
          <a:off x="3475211" y="297148"/>
          <a:ext cx="1321312" cy="1321312"/>
        </a:xfrm>
        <a:prstGeom prst="ellipse">
          <a:avLst/>
        </a:prstGeom>
        <a:solidFill>
          <a:srgbClr val="351D8C"/>
        </a:solidFill>
        <a:ln>
          <a:solidFill>
            <a:srgbClr val="00009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T.E.D.</a:t>
          </a:r>
          <a:endParaRPr lang="en-US" sz="2800" kern="1200" dirty="0"/>
        </a:p>
      </dsp:txBody>
      <dsp:txXfrm>
        <a:off x="3668713" y="490650"/>
        <a:ext cx="934308" cy="934308"/>
      </dsp:txXfrm>
    </dsp:sp>
    <dsp:sp modelId="{DCA1708C-8354-9A41-A334-080CD811024B}">
      <dsp:nvSpPr>
        <dsp:cNvPr id="0" name=""/>
        <dsp:cNvSpPr/>
      </dsp:nvSpPr>
      <dsp:spPr>
        <a:xfrm>
          <a:off x="1537285" y="29362"/>
          <a:ext cx="4110750" cy="3288600"/>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90028-7DCD-F641-86DB-14CE3CB39D7B}">
      <dsp:nvSpPr>
        <dsp:cNvPr id="0" name=""/>
        <dsp:cNvSpPr/>
      </dsp:nvSpPr>
      <dsp:spPr>
        <a:xfrm>
          <a:off x="2887265" y="808"/>
          <a:ext cx="2353468" cy="2353468"/>
        </a:xfrm>
        <a:prstGeom prst="ellipse">
          <a:avLst/>
        </a:prstGeom>
        <a:solidFill>
          <a:srgbClr val="19567C"/>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Assumption of the  issue(s)</a:t>
          </a:r>
          <a:endParaRPr lang="en-US" sz="2300" kern="1200" dirty="0"/>
        </a:p>
      </dsp:txBody>
      <dsp:txXfrm>
        <a:off x="3231922" y="345465"/>
        <a:ext cx="1664154" cy="1664154"/>
      </dsp:txXfrm>
    </dsp:sp>
    <dsp:sp modelId="{132B7DBF-DEBF-1D4F-974F-864F41E1BD23}">
      <dsp:nvSpPr>
        <dsp:cNvPr id="0" name=""/>
        <dsp:cNvSpPr/>
      </dsp:nvSpPr>
      <dsp:spPr>
        <a:xfrm rot="3600000">
          <a:off x="4625726" y="2296804"/>
          <a:ext cx="627546" cy="794295"/>
        </a:xfrm>
        <a:prstGeom prst="rightArrow">
          <a:avLst>
            <a:gd name="adj1" fmla="val 60000"/>
            <a:gd name="adj2" fmla="val 50000"/>
          </a:avLst>
        </a:prstGeom>
        <a:solidFill>
          <a:srgbClr val="1956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4672792" y="2374142"/>
        <a:ext cx="439282" cy="476577"/>
      </dsp:txXfrm>
    </dsp:sp>
    <dsp:sp modelId="{8B87772A-EE7A-AB48-868D-CCACCE03F25D}">
      <dsp:nvSpPr>
        <dsp:cNvPr id="0" name=""/>
        <dsp:cNvSpPr/>
      </dsp:nvSpPr>
      <dsp:spPr>
        <a:xfrm>
          <a:off x="4656025" y="3064390"/>
          <a:ext cx="2353468" cy="2353468"/>
        </a:xfrm>
        <a:prstGeom prst="ellipse">
          <a:avLst/>
        </a:prstGeom>
        <a:solidFill>
          <a:srgbClr val="19567C"/>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Confirmation Bias</a:t>
          </a:r>
          <a:endParaRPr lang="en-US" sz="2300" kern="1200" dirty="0"/>
        </a:p>
      </dsp:txBody>
      <dsp:txXfrm>
        <a:off x="5000682" y="3409047"/>
        <a:ext cx="1664154" cy="1664154"/>
      </dsp:txXfrm>
    </dsp:sp>
    <dsp:sp modelId="{901E2035-CFDB-E144-BF80-2B442C290FC6}">
      <dsp:nvSpPr>
        <dsp:cNvPr id="0" name=""/>
        <dsp:cNvSpPr/>
      </dsp:nvSpPr>
      <dsp:spPr>
        <a:xfrm rot="10800000">
          <a:off x="3767987" y="3843976"/>
          <a:ext cx="627546" cy="794295"/>
        </a:xfrm>
        <a:prstGeom prst="rightArrow">
          <a:avLst>
            <a:gd name="adj1" fmla="val 60000"/>
            <a:gd name="adj2" fmla="val 50000"/>
          </a:avLst>
        </a:prstGeom>
        <a:solidFill>
          <a:srgbClr val="1956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3956251" y="4002835"/>
        <a:ext cx="439282" cy="476577"/>
      </dsp:txXfrm>
    </dsp:sp>
    <dsp:sp modelId="{D46C8534-B4E8-064F-946B-108AE7C3B080}">
      <dsp:nvSpPr>
        <dsp:cNvPr id="0" name=""/>
        <dsp:cNvSpPr/>
      </dsp:nvSpPr>
      <dsp:spPr>
        <a:xfrm>
          <a:off x="1118505" y="3064390"/>
          <a:ext cx="2353468" cy="2353468"/>
        </a:xfrm>
        <a:prstGeom prst="ellipse">
          <a:avLst/>
        </a:prstGeom>
        <a:solidFill>
          <a:srgbClr val="19567C"/>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Poor forensic questions, NVCs, more assumptions</a:t>
          </a:r>
          <a:endParaRPr lang="en-US" sz="2300" kern="1200" dirty="0"/>
        </a:p>
      </dsp:txBody>
      <dsp:txXfrm>
        <a:off x="1463162" y="3409047"/>
        <a:ext cx="1664154" cy="1664154"/>
      </dsp:txXfrm>
    </dsp:sp>
    <dsp:sp modelId="{457AC075-40F5-F042-8F7A-C56E424E7635}">
      <dsp:nvSpPr>
        <dsp:cNvPr id="0" name=""/>
        <dsp:cNvSpPr/>
      </dsp:nvSpPr>
      <dsp:spPr>
        <a:xfrm rot="18000000">
          <a:off x="2856966" y="2327566"/>
          <a:ext cx="627546" cy="794295"/>
        </a:xfrm>
        <a:prstGeom prst="rightArrow">
          <a:avLst>
            <a:gd name="adj1" fmla="val 60000"/>
            <a:gd name="adj2" fmla="val 50000"/>
          </a:avLst>
        </a:prstGeom>
        <a:solidFill>
          <a:srgbClr val="19567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904032" y="2567946"/>
        <a:ext cx="439282" cy="4765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42D87-432B-F648-A5D1-CFD2995A0A94}" type="datetimeFigureOut">
              <a:rPr lang="en-US" smtClean="0"/>
              <a:t>18/05/17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B7003-B438-0E4A-B019-3D3DE3E46F83}" type="slidenum">
              <a:rPr lang="en-US" smtClean="0"/>
              <a:t>‹#›</a:t>
            </a:fld>
            <a:endParaRPr lang="en-US" dirty="0"/>
          </a:p>
        </p:txBody>
      </p:sp>
    </p:spTree>
    <p:extLst>
      <p:ext uri="{BB962C8B-B14F-4D97-AF65-F5344CB8AC3E}">
        <p14:creationId xmlns:p14="http://schemas.microsoft.com/office/powerpoint/2010/main" val="1183097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2BFCC-6D52-4C19-833A-329A58F21C09}" type="slidenum">
              <a:rPr lang="en-GB"/>
              <a:pPr fontAlgn="base">
                <a:spcBef>
                  <a:spcPct val="0"/>
                </a:spcBef>
                <a:spcAft>
                  <a:spcPct val="0"/>
                </a:spcAft>
              </a:pPr>
              <a:t>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7CDA54A-615B-4918-A61D-99B7B0C7D1AA}" type="slidenum">
              <a:rPr lang="en-GB" smtClean="0"/>
              <a:pPr>
                <a:defRPr/>
              </a:pPr>
              <a:t>20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1D4A18-627A-4D4D-92D2-1B2FC51CF9B5}" type="slidenum">
              <a:rPr lang="en-GB" smtClean="0">
                <a:latin typeface="Times New Roman" pitchFamily="18" charset="0"/>
              </a:rPr>
              <a:pPr/>
              <a:t>22</a:t>
            </a:fld>
            <a:endParaRPr lang="en-GB"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9D484-058D-470B-B530-24607B109A26}" type="slidenum">
              <a:rPr lang="en-GB" smtClean="0">
                <a:latin typeface="Times New Roman" pitchFamily="18" charset="0"/>
              </a:rPr>
              <a:pPr/>
              <a:t>24</a:t>
            </a:fld>
            <a:endParaRPr lang="en-GB"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15E01C0-EF11-45E3-B2ED-D4B966A390B4}" type="slidenum">
              <a:rPr lang="en-GB" smtClean="0"/>
              <a:pPr/>
              <a:t>31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390346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127767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54568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420387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162405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413071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10819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90776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6876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410958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9A66-49CB-4A06-9C17-CC49CB8E9FC3}" type="datetimeFigureOut">
              <a:rPr lang="en-US" smtClean="0"/>
              <a:t>18/05/17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FF16B-7F2B-4158-B6AA-7513ED337FE0}" type="slidenum">
              <a:rPr lang="en-US" smtClean="0"/>
              <a:t>‹#›</a:t>
            </a:fld>
            <a:endParaRPr lang="en-US" dirty="0"/>
          </a:p>
        </p:txBody>
      </p:sp>
    </p:spTree>
    <p:extLst>
      <p:ext uri="{BB962C8B-B14F-4D97-AF65-F5344CB8AC3E}">
        <p14:creationId xmlns:p14="http://schemas.microsoft.com/office/powerpoint/2010/main" val="3995187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79A66-49CB-4A06-9C17-CC49CB8E9FC3}" type="datetimeFigureOut">
              <a:rPr lang="en-US" smtClean="0"/>
              <a:t>18/05/17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FF16B-7F2B-4158-B6AA-7513ED337FE0}" type="slidenum">
              <a:rPr lang="en-US" smtClean="0"/>
              <a:t>‹#›</a:t>
            </a:fld>
            <a:endParaRPr lang="en-US" dirty="0"/>
          </a:p>
        </p:txBody>
      </p:sp>
    </p:spTree>
    <p:extLst>
      <p:ext uri="{BB962C8B-B14F-4D97-AF65-F5344CB8AC3E}">
        <p14:creationId xmlns:p14="http://schemas.microsoft.com/office/powerpoint/2010/main" val="332580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jp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7.png"/><Relationship Id="rId8"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5.jp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7.pn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hyperlink" Target="mailto:info@intersolglobal.com"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mailto:ian@intersolglobal.com" TargetMode="External"/><Relationship Id="rId5" Type="http://schemas.openxmlformats.org/officeDocument/2006/relationships/hyperlink" Target="mailto:info@intersolglobal.com" TargetMode="External"/><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hyperlink" Target="http://www.cjsonline.gov.uk/witn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485775"/>
            <a:ext cx="11934825" cy="588645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46211"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345789" y="-8092"/>
            <a:ext cx="4846211" cy="6858000"/>
          </a:xfrm>
          <a:prstGeom prst="rect">
            <a:avLst/>
          </a:prstGeom>
        </p:spPr>
      </p:pic>
      <p:pic>
        <p:nvPicPr>
          <p:cNvPr id="3" name="Picture 2" descr="Intersol Glob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3533" y="713573"/>
            <a:ext cx="4388689" cy="1253535"/>
          </a:xfrm>
          <a:prstGeom prst="rect">
            <a:avLst/>
          </a:prstGeom>
        </p:spPr>
      </p:pic>
      <p:sp>
        <p:nvSpPr>
          <p:cNvPr id="4" name="Rectangle 3"/>
          <p:cNvSpPr/>
          <p:nvPr/>
        </p:nvSpPr>
        <p:spPr>
          <a:xfrm>
            <a:off x="1" y="3048586"/>
            <a:ext cx="12192000" cy="3046988"/>
          </a:xfrm>
          <a:prstGeom prst="rect">
            <a:avLst/>
          </a:prstGeom>
        </p:spPr>
        <p:txBody>
          <a:bodyPr wrap="square">
            <a:spAutoFit/>
          </a:bodyPr>
          <a:lstStyle/>
          <a:p>
            <a:pPr algn="ctr"/>
            <a:r>
              <a:rPr lang="en-US" sz="3600" dirty="0" smtClean="0"/>
              <a:t>“Advocacy </a:t>
            </a:r>
            <a:r>
              <a:rPr lang="mr-IN" sz="3600" dirty="0" smtClean="0"/>
              <a:t>–</a:t>
            </a:r>
            <a:r>
              <a:rPr lang="en-US" sz="3600" dirty="0" smtClean="0"/>
              <a:t> Preparing </a:t>
            </a:r>
            <a:r>
              <a:rPr lang="en-US" sz="3600" b="1" i="1" dirty="0" smtClean="0"/>
              <a:t>you</a:t>
            </a:r>
            <a:r>
              <a:rPr lang="en-US" sz="3600" dirty="0" smtClean="0"/>
              <a:t> to win”</a:t>
            </a:r>
          </a:p>
          <a:p>
            <a:endParaRPr lang="en-US" dirty="0" smtClean="0"/>
          </a:p>
          <a:p>
            <a:endParaRPr lang="en-US" dirty="0"/>
          </a:p>
          <a:p>
            <a:pPr marL="457200" indent="-457200" algn="ctr">
              <a:buAutoNum type="arabicPeriod"/>
            </a:pPr>
            <a:r>
              <a:rPr lang="en-US" sz="2400" b="1" dirty="0" smtClean="0"/>
              <a:t>‘Memory as a Crime Scene’</a:t>
            </a:r>
            <a:endParaRPr lang="en-US" sz="2400" dirty="0" smtClean="0"/>
          </a:p>
          <a:p>
            <a:pPr algn="ctr"/>
            <a:endParaRPr lang="en-US" sz="2400" dirty="0" smtClean="0"/>
          </a:p>
          <a:p>
            <a:pPr algn="ctr"/>
            <a:r>
              <a:rPr lang="en-US" sz="2400" dirty="0" smtClean="0"/>
              <a:t>The Value of Recording Fact-finding (Forensic) Interviews </a:t>
            </a:r>
            <a:endParaRPr lang="en-US" sz="2400" dirty="0"/>
          </a:p>
          <a:p>
            <a:r>
              <a:rPr lang="mr-IN" sz="2400" dirty="0"/>
              <a:t> </a:t>
            </a:r>
            <a:endParaRPr lang="en-US" sz="2400" i="1" dirty="0">
              <a:solidFill>
                <a:schemeClr val="bg2">
                  <a:lumMod val="50000"/>
                </a:schemeClr>
              </a:solidFill>
            </a:endParaRPr>
          </a:p>
          <a:p>
            <a:pPr algn="ctr"/>
            <a:endParaRPr lang="en-US" sz="2400" i="1" dirty="0">
              <a:solidFill>
                <a:schemeClr val="bg2">
                  <a:lumMod val="50000"/>
                </a:schemeClr>
              </a:solidFill>
            </a:endParaRPr>
          </a:p>
        </p:txBody>
      </p:sp>
      <p:pic>
        <p:nvPicPr>
          <p:cNvPr id="7" name="Picture 6" descr="AVET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381" y="0"/>
            <a:ext cx="1427618" cy="547254"/>
          </a:xfrm>
          <a:prstGeom prst="rect">
            <a:avLst/>
          </a:prstGeom>
        </p:spPr>
      </p:pic>
      <p:sp>
        <p:nvSpPr>
          <p:cNvPr id="9" name="TextBox 8"/>
          <p:cNvSpPr txBox="1"/>
          <p:nvPr/>
        </p:nvSpPr>
        <p:spPr>
          <a:xfrm>
            <a:off x="4673778" y="1555200"/>
            <a:ext cx="2868199" cy="261610"/>
          </a:xfrm>
          <a:prstGeom prst="rect">
            <a:avLst/>
          </a:prstGeom>
          <a:noFill/>
        </p:spPr>
        <p:txBody>
          <a:bodyPr wrap="square" rtlCol="0">
            <a:spAutoFit/>
          </a:bodyPr>
          <a:lstStyle/>
          <a:p>
            <a:r>
              <a:rPr lang="en-US" sz="1050" b="1" i="1" dirty="0" smtClean="0">
                <a:solidFill>
                  <a:srgbClr val="FF6600"/>
                </a:solidFill>
              </a:rPr>
              <a:t>E</a:t>
            </a:r>
            <a:r>
              <a:rPr lang="en-US" sz="1050" b="1" i="1" dirty="0" smtClean="0">
                <a:solidFill>
                  <a:schemeClr val="tx1">
                    <a:lumMod val="65000"/>
                    <a:lumOff val="35000"/>
                  </a:schemeClr>
                </a:solidFill>
              </a:rPr>
              <a:t>xtraordinary </a:t>
            </a:r>
            <a:r>
              <a:rPr lang="en-US" sz="1050" b="1" i="1" dirty="0" smtClean="0">
                <a:solidFill>
                  <a:srgbClr val="FF6600"/>
                </a:solidFill>
              </a:rPr>
              <a:t>C</a:t>
            </a:r>
            <a:r>
              <a:rPr lang="en-US" sz="1050" b="1" i="1" dirty="0" smtClean="0">
                <a:solidFill>
                  <a:schemeClr val="tx1">
                    <a:lumMod val="65000"/>
                    <a:lumOff val="35000"/>
                  </a:schemeClr>
                </a:solidFill>
              </a:rPr>
              <a:t>ase </a:t>
            </a:r>
            <a:r>
              <a:rPr lang="en-US" sz="1050" b="1" i="1" dirty="0" smtClean="0">
                <a:solidFill>
                  <a:srgbClr val="FF6600"/>
                </a:solidFill>
              </a:rPr>
              <a:t>M</a:t>
            </a:r>
            <a:r>
              <a:rPr lang="en-US" sz="1050" b="1" i="1" dirty="0" smtClean="0">
                <a:solidFill>
                  <a:schemeClr val="tx1">
                    <a:lumMod val="65000"/>
                    <a:lumOff val="35000"/>
                  </a:schemeClr>
                </a:solidFill>
              </a:rPr>
              <a:t>anagement (</a:t>
            </a:r>
            <a:r>
              <a:rPr lang="en-US" sz="1050" b="1" i="1" dirty="0" smtClean="0">
                <a:solidFill>
                  <a:srgbClr val="FF6600"/>
                </a:solidFill>
              </a:rPr>
              <a:t>ECM®</a:t>
            </a:r>
            <a:r>
              <a:rPr lang="en-US" sz="1050" b="1" i="1" dirty="0" smtClean="0">
                <a:solidFill>
                  <a:schemeClr val="tx1">
                    <a:lumMod val="65000"/>
                    <a:lumOff val="35000"/>
                  </a:schemeClr>
                </a:solidFill>
              </a:rPr>
              <a:t>)</a:t>
            </a:r>
            <a:endParaRPr lang="en-US" sz="1050" b="1" i="1" dirty="0">
              <a:solidFill>
                <a:schemeClr val="tx1">
                  <a:lumMod val="65000"/>
                  <a:lumOff val="35000"/>
                </a:schemeClr>
              </a:solidFill>
            </a:endParaRPr>
          </a:p>
        </p:txBody>
      </p:sp>
      <p:sp>
        <p:nvSpPr>
          <p:cNvPr id="10" name="TextBox 9"/>
          <p:cNvSpPr txBox="1"/>
          <p:nvPr/>
        </p:nvSpPr>
        <p:spPr>
          <a:xfrm>
            <a:off x="0" y="2064960"/>
            <a:ext cx="12191999" cy="369332"/>
          </a:xfrm>
          <a:prstGeom prst="rect">
            <a:avLst/>
          </a:prstGeom>
          <a:noFill/>
        </p:spPr>
        <p:txBody>
          <a:bodyPr wrap="square" rtlCol="0">
            <a:spAutoFit/>
          </a:bodyPr>
          <a:lstStyle/>
          <a:p>
            <a:pPr algn="ctr"/>
            <a:r>
              <a:rPr lang="en-US" i="1" dirty="0"/>
              <a:t>‘Professionalising your today </a:t>
            </a:r>
            <a:r>
              <a:rPr lang="mr-IN" i="1" dirty="0"/>
              <a:t>–</a:t>
            </a:r>
            <a:r>
              <a:rPr lang="en-US" i="1" dirty="0"/>
              <a:t> Protecting your tomorrow’</a:t>
            </a:r>
          </a:p>
        </p:txBody>
      </p:sp>
      <p:pic>
        <p:nvPicPr>
          <p:cNvPr id="11" name="Picture 10" descr="9-bedford-r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410880"/>
            <a:ext cx="2249464" cy="447120"/>
          </a:xfrm>
          <a:prstGeom prst="rect">
            <a:avLst/>
          </a:prstGeom>
        </p:spPr>
      </p:pic>
    </p:spTree>
    <p:extLst>
      <p:ext uri="{BB962C8B-B14F-4D97-AF65-F5344CB8AC3E}">
        <p14:creationId xmlns:p14="http://schemas.microsoft.com/office/powerpoint/2010/main" val="41242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TextBox 5"/>
          <p:cNvSpPr txBox="1"/>
          <p:nvPr/>
        </p:nvSpPr>
        <p:spPr>
          <a:xfrm>
            <a:off x="2836958" y="372362"/>
            <a:ext cx="5966335" cy="523220"/>
          </a:xfrm>
          <a:prstGeom prst="rect">
            <a:avLst/>
          </a:prstGeom>
          <a:noFill/>
        </p:spPr>
        <p:txBody>
          <a:bodyPr wrap="square" rtlCol="0">
            <a:spAutoFit/>
          </a:bodyPr>
          <a:lstStyle/>
          <a:p>
            <a:pPr>
              <a:spcBef>
                <a:spcPct val="50000"/>
              </a:spcBef>
            </a:pPr>
            <a:r>
              <a:rPr lang="en-GB" sz="2800" dirty="0" smtClean="0"/>
              <a:t>The role of Investigative Interviewing</a:t>
            </a:r>
            <a:endParaRPr lang="en-GB" sz="2800" dirty="0"/>
          </a:p>
        </p:txBody>
      </p:sp>
      <p:sp>
        <p:nvSpPr>
          <p:cNvPr id="7" name="TextBox 6"/>
          <p:cNvSpPr txBox="1"/>
          <p:nvPr/>
        </p:nvSpPr>
        <p:spPr>
          <a:xfrm>
            <a:off x="580460" y="1342256"/>
            <a:ext cx="11203339" cy="4462760"/>
          </a:xfrm>
          <a:prstGeom prst="rect">
            <a:avLst/>
          </a:prstGeom>
          <a:noFill/>
        </p:spPr>
        <p:txBody>
          <a:bodyPr wrap="square" rtlCol="0">
            <a:spAutoFit/>
          </a:bodyPr>
          <a:lstStyle/>
          <a:p>
            <a:pPr>
              <a:spcBef>
                <a:spcPct val="50000"/>
              </a:spcBef>
            </a:pPr>
            <a:r>
              <a:rPr lang="en-GB" sz="2400" dirty="0" smtClean="0"/>
              <a:t>Effective interviews professionally undertaken and quality assured can realise several business benefits. In particular</a:t>
            </a:r>
            <a:r>
              <a:rPr lang="en-GB" sz="2400" dirty="0"/>
              <a:t> </a:t>
            </a:r>
            <a:r>
              <a:rPr lang="en-GB" sz="2400" dirty="0" smtClean="0"/>
              <a:t>they can:</a:t>
            </a:r>
          </a:p>
          <a:p>
            <a:pPr>
              <a:spcBef>
                <a:spcPct val="50000"/>
              </a:spcBef>
            </a:pPr>
            <a:endParaRPr lang="en-GB" sz="2400" dirty="0" smtClean="0"/>
          </a:p>
          <a:p>
            <a:pPr>
              <a:spcBef>
                <a:spcPct val="50000"/>
              </a:spcBef>
              <a:buFontTx/>
              <a:buChar char="•"/>
            </a:pPr>
            <a:r>
              <a:rPr lang="en-GB" sz="2000" dirty="0" smtClean="0"/>
              <a:t>Direct an investigation (or </a:t>
            </a:r>
            <a:r>
              <a:rPr lang="en-GB" sz="2000" dirty="0" err="1" smtClean="0"/>
              <a:t>enqiry</a:t>
            </a:r>
            <a:r>
              <a:rPr lang="en-GB" sz="2000" dirty="0" smtClean="0"/>
              <a:t>), which in turn can lead to a prosecution or early release of an innocent person</a:t>
            </a:r>
          </a:p>
          <a:p>
            <a:pPr>
              <a:spcBef>
                <a:spcPct val="50000"/>
              </a:spcBef>
              <a:buFontTx/>
              <a:buChar char="•"/>
            </a:pPr>
            <a:r>
              <a:rPr lang="en-GB" sz="2000" dirty="0"/>
              <a:t>Support the prosecution case, therefore saving time, money and </a:t>
            </a:r>
            <a:r>
              <a:rPr lang="en-GB" sz="2000" dirty="0" smtClean="0"/>
              <a:t>resources</a:t>
            </a:r>
            <a:endParaRPr lang="en-GB" sz="2000" dirty="0"/>
          </a:p>
          <a:p>
            <a:pPr>
              <a:spcBef>
                <a:spcPct val="50000"/>
              </a:spcBef>
              <a:buFontTx/>
              <a:buChar char="•"/>
            </a:pPr>
            <a:r>
              <a:rPr lang="en-GB" sz="2000" dirty="0"/>
              <a:t>Increase public confidence in the Service particularly with witnesses and victims of crimes who come into direct contact with the </a:t>
            </a:r>
            <a:r>
              <a:rPr lang="en-GB" sz="2000" dirty="0" smtClean="0"/>
              <a:t>police</a:t>
            </a:r>
            <a:endParaRPr lang="en-GB" sz="2000" dirty="0"/>
          </a:p>
          <a:p>
            <a:pPr>
              <a:spcBef>
                <a:spcPct val="50000"/>
              </a:spcBef>
              <a:buFontTx/>
              <a:buChar char="•"/>
            </a:pPr>
            <a:r>
              <a:rPr lang="en-GB" sz="2000" dirty="0"/>
              <a:t>Conversely, failure to professionally undertake and quality assure interviews can have adverse consequences in terms of failure to adhere to legislation, loss of critical material, unsolved crime, lack of credibility and loss of </a:t>
            </a:r>
            <a:r>
              <a:rPr lang="en-GB" sz="2000" dirty="0" smtClean="0"/>
              <a:t>confidence</a:t>
            </a:r>
            <a:endParaRPr lang="en-GB" sz="2000" dirty="0"/>
          </a:p>
        </p:txBody>
      </p:sp>
      <p:pic>
        <p:nvPicPr>
          <p:cNvPr id="8" name="Picture 7"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0" name="Picture 9"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11" name="TextBox 10"/>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19594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10" name="Rectangle 9"/>
          <p:cNvSpPr/>
          <p:nvPr/>
        </p:nvSpPr>
        <p:spPr>
          <a:xfrm>
            <a:off x="1302815" y="280464"/>
            <a:ext cx="9601422" cy="6555639"/>
          </a:xfrm>
          <a:prstGeom prst="rect">
            <a:avLst/>
          </a:prstGeom>
        </p:spPr>
        <p:txBody>
          <a:bodyPr wrap="square">
            <a:spAutoFit/>
          </a:bodyPr>
          <a:lstStyle/>
          <a:p>
            <a:r>
              <a:rPr lang="en-US" sz="1400" b="1" dirty="0"/>
              <a:t>Managing Workplace Investigations and Interviews - Benefits and Outcomes</a:t>
            </a:r>
            <a:endParaRPr lang="en-GB" sz="1400" dirty="0"/>
          </a:p>
          <a:p>
            <a:r>
              <a:rPr lang="en-US" sz="1400" dirty="0"/>
              <a:t>Effective workplace investigations and meetings (interviews) that are professionally conducted and quality assured </a:t>
            </a:r>
            <a:r>
              <a:rPr lang="en-US" sz="1400" dirty="0" err="1"/>
              <a:t>realise</a:t>
            </a:r>
            <a:r>
              <a:rPr lang="en-US" sz="1400" dirty="0"/>
              <a:t> and secure clear strategic business benefit and outcomes for your </a:t>
            </a:r>
            <a:r>
              <a:rPr lang="en-US" sz="1400" dirty="0" err="1"/>
              <a:t>organisation</a:t>
            </a:r>
            <a:r>
              <a:rPr lang="en-US" sz="1400" dirty="0"/>
              <a:t>. </a:t>
            </a:r>
            <a:endParaRPr lang="en-GB" sz="1400" b="1" dirty="0"/>
          </a:p>
          <a:p>
            <a:r>
              <a:rPr lang="en-US" sz="1400" dirty="0"/>
              <a:t> </a:t>
            </a:r>
            <a:endParaRPr lang="en-GB" sz="1400" b="1" dirty="0"/>
          </a:p>
          <a:p>
            <a:r>
              <a:rPr lang="en-US" sz="1400" b="1" dirty="0"/>
              <a:t>They can:</a:t>
            </a:r>
            <a:endParaRPr lang="en-GB" sz="1400" b="1" dirty="0"/>
          </a:p>
          <a:p>
            <a:pPr marL="285750" lvl="0" indent="-285750">
              <a:buFont typeface="Arial"/>
              <a:buChar char="•"/>
            </a:pPr>
            <a:r>
              <a:rPr lang="en-US" sz="1400" dirty="0"/>
              <a:t>Direct and inform </a:t>
            </a:r>
            <a:r>
              <a:rPr lang="en-US" sz="1400" dirty="0" err="1"/>
              <a:t>organisational</a:t>
            </a:r>
            <a:r>
              <a:rPr lang="en-US" sz="1400" dirty="0"/>
              <a:t> Governance, Regulation, and Compliance (GRC)</a:t>
            </a:r>
            <a:endParaRPr lang="en-GB" sz="1400" dirty="0"/>
          </a:p>
          <a:p>
            <a:pPr marL="285750" lvl="0" indent="-285750">
              <a:buFont typeface="Arial"/>
              <a:buChar char="•"/>
            </a:pPr>
            <a:r>
              <a:rPr lang="en-US" sz="1400" dirty="0"/>
              <a:t>Protect your brand and </a:t>
            </a:r>
            <a:r>
              <a:rPr lang="en-US" sz="1400" dirty="0" smtClean="0"/>
              <a:t>reputation, underpinning Company values</a:t>
            </a:r>
            <a:endParaRPr lang="en-GB" sz="1400" dirty="0"/>
          </a:p>
          <a:p>
            <a:pPr marL="285750" lvl="0" indent="-285750">
              <a:buFont typeface="Arial"/>
              <a:buChar char="•"/>
            </a:pPr>
            <a:r>
              <a:rPr lang="en-US" sz="1400" dirty="0"/>
              <a:t>Provide internal </a:t>
            </a:r>
            <a:r>
              <a:rPr lang="en-US" sz="1400" dirty="0" smtClean="0"/>
              <a:t>and external reassurance</a:t>
            </a:r>
            <a:r>
              <a:rPr lang="en-US" sz="1400" dirty="0"/>
              <a:t>, consistency, and confidence</a:t>
            </a:r>
            <a:endParaRPr lang="en-GB" sz="1400" dirty="0"/>
          </a:p>
          <a:p>
            <a:pPr marL="285750" lvl="0" indent="-285750">
              <a:buFont typeface="Arial"/>
              <a:buChar char="•"/>
            </a:pPr>
            <a:r>
              <a:rPr lang="en-US" sz="1400" dirty="0"/>
              <a:t>Preserve stakeholder loyalty, improving performance</a:t>
            </a:r>
            <a:endParaRPr lang="en-GB" sz="1400" dirty="0"/>
          </a:p>
          <a:p>
            <a:pPr marL="285750" lvl="0" indent="-285750">
              <a:buFont typeface="Arial"/>
              <a:buChar char="•"/>
            </a:pPr>
            <a:r>
              <a:rPr lang="en-US" sz="1400" dirty="0"/>
              <a:t>Identify, reduce, and manage </a:t>
            </a:r>
            <a:r>
              <a:rPr lang="en-US" sz="1400" dirty="0" smtClean="0"/>
              <a:t>risks</a:t>
            </a:r>
            <a:r>
              <a:rPr lang="en-GB" sz="1400" dirty="0" smtClean="0"/>
              <a:t>, </a:t>
            </a:r>
            <a:r>
              <a:rPr lang="en-US" sz="1400" dirty="0"/>
              <a:t>i</a:t>
            </a:r>
            <a:r>
              <a:rPr lang="en-US" sz="1400" dirty="0" smtClean="0"/>
              <a:t>ncrease </a:t>
            </a:r>
            <a:r>
              <a:rPr lang="en-US" sz="1400" dirty="0"/>
              <a:t>revenue and reduce </a:t>
            </a:r>
            <a:r>
              <a:rPr lang="en-US" sz="1400" dirty="0" smtClean="0"/>
              <a:t>costs</a:t>
            </a:r>
            <a:endParaRPr lang="en-GB" sz="1400" dirty="0"/>
          </a:p>
          <a:p>
            <a:pPr marL="285750" lvl="0" indent="-285750">
              <a:buFont typeface="Arial"/>
              <a:buChar char="•"/>
            </a:pPr>
            <a:r>
              <a:rPr lang="en-US" sz="1400" dirty="0" err="1"/>
              <a:t>Energise</a:t>
            </a:r>
            <a:r>
              <a:rPr lang="en-US" sz="1400" dirty="0"/>
              <a:t>, motivate, and empower staff</a:t>
            </a:r>
            <a:endParaRPr lang="en-GB" sz="1400" dirty="0"/>
          </a:p>
          <a:p>
            <a:pPr marL="285750" lvl="0" indent="-285750">
              <a:buFont typeface="Arial"/>
              <a:buChar char="•"/>
            </a:pPr>
            <a:r>
              <a:rPr lang="en-US" sz="1400" dirty="0"/>
              <a:t>Support industry standard leadership</a:t>
            </a:r>
            <a:endParaRPr lang="en-GB" sz="1400" dirty="0"/>
          </a:p>
          <a:p>
            <a:pPr marL="285750" lvl="0" indent="-285750">
              <a:buFont typeface="Arial"/>
              <a:buChar char="•"/>
            </a:pPr>
            <a:r>
              <a:rPr lang="en-US" sz="1400" dirty="0"/>
              <a:t>Reassure the regulators and avoid sanctions</a:t>
            </a:r>
            <a:endParaRPr lang="en-GB" sz="1400" dirty="0"/>
          </a:p>
          <a:p>
            <a:pPr marL="285750" indent="-285750">
              <a:buFont typeface="Arial"/>
              <a:buChar char="•"/>
            </a:pPr>
            <a:r>
              <a:rPr lang="en-US" sz="1400" b="1" i="1" dirty="0"/>
              <a:t> </a:t>
            </a:r>
            <a:endParaRPr lang="en-GB" sz="1400" dirty="0"/>
          </a:p>
          <a:p>
            <a:r>
              <a:rPr lang="en-US" sz="1400" b="1" i="1" dirty="0"/>
              <a:t>Conversely, </a:t>
            </a:r>
            <a:r>
              <a:rPr lang="en-US" sz="1400" dirty="0"/>
              <a:t>failure to quality assure and professionally undertake those investigations and meetings (interviews), can attract adverse consequence for your </a:t>
            </a:r>
            <a:r>
              <a:rPr lang="en-US" sz="1400" dirty="0" err="1"/>
              <a:t>organisation</a:t>
            </a:r>
            <a:r>
              <a:rPr lang="en-US" sz="1400" dirty="0"/>
              <a:t>, causing</a:t>
            </a:r>
            <a:r>
              <a:rPr lang="en-US" sz="1400" dirty="0" smtClean="0"/>
              <a:t>:</a:t>
            </a:r>
          </a:p>
          <a:p>
            <a:endParaRPr lang="en-GB" sz="1400" dirty="0"/>
          </a:p>
          <a:p>
            <a:pPr marL="285750" lvl="0" indent="-285750">
              <a:buFont typeface="Arial"/>
              <a:buChar char="•"/>
            </a:pPr>
            <a:r>
              <a:rPr lang="en-US" sz="1400" dirty="0"/>
              <a:t>Loss of critical information and exposure to risk</a:t>
            </a:r>
            <a:endParaRPr lang="en-GB" sz="1400" dirty="0"/>
          </a:p>
          <a:p>
            <a:pPr marL="285750" lvl="0" indent="-285750">
              <a:buFont typeface="Arial"/>
              <a:buChar char="•"/>
            </a:pPr>
            <a:r>
              <a:rPr lang="en-US" sz="1400" dirty="0"/>
              <a:t>Irreparable brand, institutional, and personal damage</a:t>
            </a:r>
            <a:endParaRPr lang="en-GB" sz="1400" dirty="0"/>
          </a:p>
          <a:p>
            <a:pPr marL="285750" lvl="0" indent="-285750">
              <a:buFont typeface="Arial"/>
              <a:buChar char="•"/>
            </a:pPr>
            <a:r>
              <a:rPr lang="en-US" sz="1400" dirty="0"/>
              <a:t>Stakeholder disengagement</a:t>
            </a:r>
            <a:endParaRPr lang="en-GB" sz="1400" dirty="0"/>
          </a:p>
          <a:p>
            <a:pPr marL="285750" lvl="0" indent="-285750">
              <a:buFont typeface="Arial"/>
              <a:buChar char="•"/>
            </a:pPr>
            <a:r>
              <a:rPr lang="en-US" sz="1400" dirty="0"/>
              <a:t>Increased expenditure on unnecessary meetings and interviews</a:t>
            </a:r>
            <a:endParaRPr lang="en-GB" sz="1400" dirty="0"/>
          </a:p>
          <a:p>
            <a:pPr marL="285750" lvl="0" indent="-285750">
              <a:buFont typeface="Arial"/>
              <a:buChar char="•"/>
            </a:pPr>
            <a:r>
              <a:rPr lang="en-US" sz="1400" dirty="0"/>
              <a:t>Poor value and return on investment</a:t>
            </a:r>
            <a:endParaRPr lang="en-GB" sz="1400" dirty="0"/>
          </a:p>
          <a:p>
            <a:pPr marL="285750" lvl="0" indent="-285750">
              <a:buFont typeface="Arial"/>
              <a:buChar char="•"/>
            </a:pPr>
            <a:r>
              <a:rPr lang="en-US" sz="1400" dirty="0"/>
              <a:t>Reinforcement of poor </a:t>
            </a:r>
            <a:r>
              <a:rPr lang="en-US" sz="1400" dirty="0" smtClean="0"/>
              <a:t>practice</a:t>
            </a:r>
            <a:r>
              <a:rPr lang="en-GB" sz="1400" dirty="0"/>
              <a:t> </a:t>
            </a:r>
            <a:r>
              <a:rPr lang="en-GB" sz="1400" dirty="0" smtClean="0"/>
              <a:t>and </a:t>
            </a:r>
            <a:r>
              <a:rPr lang="en-US" sz="1400" dirty="0"/>
              <a:t>i</a:t>
            </a:r>
            <a:r>
              <a:rPr lang="en-US" sz="1400" dirty="0" smtClean="0"/>
              <a:t>nefficient </a:t>
            </a:r>
            <a:r>
              <a:rPr lang="en-US" sz="1400" dirty="0"/>
              <a:t>resource deployment</a:t>
            </a:r>
            <a:endParaRPr lang="en-GB" sz="1400" dirty="0"/>
          </a:p>
          <a:p>
            <a:pPr marL="285750" lvl="0" indent="-285750">
              <a:buFont typeface="Arial"/>
              <a:buChar char="•"/>
            </a:pPr>
            <a:r>
              <a:rPr lang="en-US" sz="1400" dirty="0"/>
              <a:t>Lack of internal and external credibility and confidence</a:t>
            </a:r>
            <a:endParaRPr lang="en-GB" sz="1400" dirty="0"/>
          </a:p>
          <a:p>
            <a:pPr marL="285750" lvl="0" indent="-285750">
              <a:buFont typeface="Arial"/>
              <a:buChar char="•"/>
            </a:pPr>
            <a:r>
              <a:rPr lang="en-US" sz="1400" dirty="0"/>
              <a:t>Failure to adhere to </a:t>
            </a:r>
            <a:r>
              <a:rPr lang="en-US" sz="1400" dirty="0" smtClean="0"/>
              <a:t>regulation and subsequent regulatory </a:t>
            </a:r>
            <a:r>
              <a:rPr lang="en-US" sz="1400" dirty="0"/>
              <a:t>or criminal sanction</a:t>
            </a:r>
            <a:endParaRPr lang="en-GB" sz="1400" dirty="0"/>
          </a:p>
          <a:p>
            <a:r>
              <a:rPr lang="en-US" sz="1400" dirty="0"/>
              <a:t> </a:t>
            </a:r>
            <a:endParaRPr lang="en-GB" sz="1400" dirty="0"/>
          </a:p>
          <a:p>
            <a:r>
              <a:rPr lang="en-US" sz="1400" b="1" i="1" dirty="0"/>
              <a:t>And could ultimately lead to</a:t>
            </a:r>
            <a:endParaRPr lang="en-GB" sz="1400" dirty="0"/>
          </a:p>
          <a:p>
            <a:r>
              <a:rPr lang="en-US" sz="1400" b="1" i="1" dirty="0"/>
              <a:t> </a:t>
            </a:r>
            <a:endParaRPr lang="en-GB" sz="1400" dirty="0"/>
          </a:p>
          <a:p>
            <a:r>
              <a:rPr lang="en-US" sz="1400" b="1" dirty="0"/>
              <a:t> </a:t>
            </a:r>
            <a:endParaRPr lang="en-GB" sz="1400" dirty="0"/>
          </a:p>
          <a:p>
            <a:r>
              <a:rPr lang="en-US" sz="1400" b="1" u="heavy" dirty="0"/>
              <a:t>CRIMINAL CONDUCT</a:t>
            </a:r>
            <a:endParaRPr lang="en-GB" sz="1400" dirty="0"/>
          </a:p>
        </p:txBody>
      </p:sp>
    </p:spTree>
    <p:extLst>
      <p:ext uri="{BB962C8B-B14F-4D97-AF65-F5344CB8AC3E}">
        <p14:creationId xmlns:p14="http://schemas.microsoft.com/office/powerpoint/2010/main" val="1796836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TextBox 5"/>
          <p:cNvSpPr txBox="1"/>
          <p:nvPr/>
        </p:nvSpPr>
        <p:spPr>
          <a:xfrm>
            <a:off x="388761" y="1296000"/>
            <a:ext cx="11455514" cy="3416320"/>
          </a:xfrm>
          <a:prstGeom prst="rect">
            <a:avLst/>
          </a:prstGeom>
          <a:noFill/>
        </p:spPr>
        <p:txBody>
          <a:bodyPr wrap="square" rtlCol="0">
            <a:spAutoFit/>
          </a:bodyPr>
          <a:lstStyle/>
          <a:p>
            <a:pPr marL="457200" indent="-457200">
              <a:spcBef>
                <a:spcPct val="50000"/>
              </a:spcBef>
              <a:buFont typeface="Arial"/>
              <a:buChar char="•"/>
              <a:defRPr/>
            </a:pPr>
            <a:r>
              <a:rPr lang="en-GB" sz="2400" dirty="0" smtClean="0">
                <a:solidFill>
                  <a:srgbClr val="000000"/>
                </a:solidFill>
              </a:rPr>
              <a:t>In the UK, future miscarriages of justice are more likely to stem from the interviewing of witnesses, not suspects</a:t>
            </a:r>
          </a:p>
          <a:p>
            <a:pPr marL="457200" indent="-457200">
              <a:spcBef>
                <a:spcPct val="50000"/>
              </a:spcBef>
              <a:buFont typeface="Arial"/>
              <a:buChar char="•"/>
              <a:defRPr/>
            </a:pPr>
            <a:r>
              <a:rPr lang="en-GB" sz="2400" dirty="0" smtClean="0">
                <a:solidFill>
                  <a:srgbClr val="000000"/>
                </a:solidFill>
              </a:rPr>
              <a:t>Miscarriages include the guilty evading justice just as it does the innocent being wrongly convicted</a:t>
            </a:r>
            <a:endParaRPr lang="en-GB" sz="2400" dirty="0">
              <a:solidFill>
                <a:srgbClr val="000000"/>
              </a:solidFill>
            </a:endParaRPr>
          </a:p>
          <a:p>
            <a:pPr marL="457200" indent="-457200">
              <a:spcBef>
                <a:spcPct val="50000"/>
              </a:spcBef>
              <a:buFont typeface="Arial"/>
              <a:buChar char="•"/>
              <a:defRPr/>
            </a:pPr>
            <a:r>
              <a:rPr lang="en-GB" sz="2400" dirty="0" smtClean="0">
                <a:solidFill>
                  <a:srgbClr val="000000"/>
                </a:solidFill>
              </a:rPr>
              <a:t>Interviewing, a confession or a search for detail, checkable facts and the truth?</a:t>
            </a:r>
          </a:p>
          <a:p>
            <a:pPr algn="ctr">
              <a:spcBef>
                <a:spcPct val="50000"/>
              </a:spcBef>
              <a:defRPr/>
            </a:pPr>
            <a:endParaRPr lang="en-GB" sz="2400" b="1" dirty="0" smtClean="0">
              <a:solidFill>
                <a:srgbClr val="000000"/>
              </a:solidFill>
            </a:endParaRPr>
          </a:p>
          <a:p>
            <a:pPr>
              <a:spcBef>
                <a:spcPct val="50000"/>
              </a:spcBef>
              <a:defRPr/>
            </a:pPr>
            <a:r>
              <a:rPr lang="en-GB" sz="2400" i="1" dirty="0" smtClean="0">
                <a:solidFill>
                  <a:srgbClr val="000000"/>
                </a:solidFill>
              </a:rPr>
              <a:t>Intersol and AVET, world leaders at uniting the technical solution with non-technical skills</a:t>
            </a:r>
            <a:endParaRPr lang="en-GB" sz="2400" i="1" dirty="0">
              <a:solidFill>
                <a:srgbClr val="000000"/>
              </a:solidFill>
            </a:endParaRPr>
          </a:p>
        </p:txBody>
      </p:sp>
      <p:pic>
        <p:nvPicPr>
          <p:cNvPr id="7" name="Picture 6"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8" name="Picture 7"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10" name="TextBox 9"/>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3610726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653572656"/>
              </p:ext>
            </p:extLst>
          </p:nvPr>
        </p:nvGraphicFramePr>
        <p:xfrm>
          <a:off x="2316912" y="1223404"/>
          <a:ext cx="9694694" cy="522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677233" y="1219740"/>
            <a:ext cx="449002" cy="1015663"/>
          </a:xfrm>
          <a:prstGeom prst="rect">
            <a:avLst/>
          </a:prstGeom>
          <a:noFill/>
        </p:spPr>
        <p:txBody>
          <a:bodyPr wrap="square" rtlCol="0">
            <a:spAutoFit/>
          </a:bodyPr>
          <a:lstStyle/>
          <a:p>
            <a:r>
              <a:rPr lang="en-US" sz="6000" dirty="0" smtClean="0">
                <a:solidFill>
                  <a:srgbClr val="19567C"/>
                </a:solidFill>
              </a:rPr>
              <a:t>P</a:t>
            </a:r>
          </a:p>
        </p:txBody>
      </p:sp>
      <p:sp>
        <p:nvSpPr>
          <p:cNvPr id="5" name="TextBox 4"/>
          <p:cNvSpPr txBox="1"/>
          <p:nvPr/>
        </p:nvSpPr>
        <p:spPr>
          <a:xfrm>
            <a:off x="1711974" y="2319924"/>
            <a:ext cx="449002" cy="1015663"/>
          </a:xfrm>
          <a:prstGeom prst="rect">
            <a:avLst/>
          </a:prstGeom>
          <a:noFill/>
        </p:spPr>
        <p:txBody>
          <a:bodyPr wrap="square" rtlCol="0">
            <a:spAutoFit/>
          </a:bodyPr>
          <a:lstStyle/>
          <a:p>
            <a:r>
              <a:rPr lang="en-US" sz="6000" dirty="0" smtClean="0">
                <a:solidFill>
                  <a:srgbClr val="19567C"/>
                </a:solidFill>
              </a:rPr>
              <a:t>E</a:t>
            </a:r>
          </a:p>
        </p:txBody>
      </p:sp>
      <p:sp>
        <p:nvSpPr>
          <p:cNvPr id="6" name="TextBox 5"/>
          <p:cNvSpPr txBox="1"/>
          <p:nvPr/>
        </p:nvSpPr>
        <p:spPr>
          <a:xfrm>
            <a:off x="1685506" y="3361826"/>
            <a:ext cx="449002" cy="1015663"/>
          </a:xfrm>
          <a:prstGeom prst="rect">
            <a:avLst/>
          </a:prstGeom>
          <a:noFill/>
        </p:spPr>
        <p:txBody>
          <a:bodyPr wrap="square" rtlCol="0">
            <a:spAutoFit/>
          </a:bodyPr>
          <a:lstStyle/>
          <a:p>
            <a:r>
              <a:rPr lang="en-US" sz="6000" dirty="0" smtClean="0">
                <a:solidFill>
                  <a:srgbClr val="19567C"/>
                </a:solidFill>
              </a:rPr>
              <a:t>A</a:t>
            </a:r>
          </a:p>
        </p:txBody>
      </p:sp>
      <p:sp>
        <p:nvSpPr>
          <p:cNvPr id="7" name="TextBox 6"/>
          <p:cNvSpPr txBox="1"/>
          <p:nvPr/>
        </p:nvSpPr>
        <p:spPr>
          <a:xfrm>
            <a:off x="1720252" y="4401534"/>
            <a:ext cx="449002" cy="1015663"/>
          </a:xfrm>
          <a:prstGeom prst="rect">
            <a:avLst/>
          </a:prstGeom>
          <a:noFill/>
        </p:spPr>
        <p:txBody>
          <a:bodyPr wrap="square" rtlCol="0">
            <a:spAutoFit/>
          </a:bodyPr>
          <a:lstStyle/>
          <a:p>
            <a:r>
              <a:rPr lang="en-US" sz="6000" dirty="0" smtClean="0">
                <a:solidFill>
                  <a:srgbClr val="19567C"/>
                </a:solidFill>
              </a:rPr>
              <a:t>C</a:t>
            </a:r>
          </a:p>
        </p:txBody>
      </p:sp>
      <p:sp>
        <p:nvSpPr>
          <p:cNvPr id="8" name="TextBox 7"/>
          <p:cNvSpPr txBox="1"/>
          <p:nvPr/>
        </p:nvSpPr>
        <p:spPr>
          <a:xfrm>
            <a:off x="1720175" y="5460305"/>
            <a:ext cx="449002" cy="1015663"/>
          </a:xfrm>
          <a:prstGeom prst="rect">
            <a:avLst/>
          </a:prstGeom>
          <a:noFill/>
        </p:spPr>
        <p:txBody>
          <a:bodyPr wrap="square" rtlCol="0">
            <a:spAutoFit/>
          </a:bodyPr>
          <a:lstStyle/>
          <a:p>
            <a:r>
              <a:rPr lang="en-US" sz="6000" dirty="0" smtClean="0">
                <a:solidFill>
                  <a:srgbClr val="19567C"/>
                </a:solidFill>
              </a:rPr>
              <a:t>E</a:t>
            </a:r>
          </a:p>
        </p:txBody>
      </p:sp>
      <p:sp>
        <p:nvSpPr>
          <p:cNvPr id="11" name="TextBox 10"/>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3" name="TextBox 2"/>
          <p:cNvSpPr txBox="1"/>
          <p:nvPr/>
        </p:nvSpPr>
        <p:spPr>
          <a:xfrm>
            <a:off x="1935238" y="411239"/>
            <a:ext cx="10556972" cy="523220"/>
          </a:xfrm>
          <a:prstGeom prst="rect">
            <a:avLst/>
          </a:prstGeom>
          <a:noFill/>
        </p:spPr>
        <p:txBody>
          <a:bodyPr wrap="square" rtlCol="0">
            <a:spAutoFit/>
          </a:bodyPr>
          <a:lstStyle/>
          <a:p>
            <a:r>
              <a:rPr lang="en-US" sz="2800" dirty="0">
                <a:solidFill>
                  <a:srgbClr val="000000"/>
                </a:solidFill>
              </a:rPr>
              <a:t>Enabling ECM</a:t>
            </a:r>
            <a:r>
              <a:rPr lang="en-US" sz="2800" dirty="0" smtClean="0">
                <a:solidFill>
                  <a:srgbClr val="000000"/>
                </a:solidFill>
              </a:rPr>
              <a:t>® - </a:t>
            </a:r>
            <a:r>
              <a:rPr lang="en-US" sz="2800" dirty="0">
                <a:solidFill>
                  <a:srgbClr val="000000"/>
                </a:solidFill>
              </a:rPr>
              <a:t>the PEACE framework for </a:t>
            </a:r>
            <a:r>
              <a:rPr lang="en-US" sz="2800" dirty="0" smtClean="0">
                <a:solidFill>
                  <a:srgbClr val="000000"/>
                </a:solidFill>
              </a:rPr>
              <a:t>recorded interviews</a:t>
            </a:r>
            <a:endParaRPr lang="en-US" sz="2800" dirty="0">
              <a:solidFill>
                <a:srgbClr val="000000"/>
              </a:solidFill>
            </a:endParaRPr>
          </a:p>
        </p:txBody>
      </p:sp>
      <p:pic>
        <p:nvPicPr>
          <p:cNvPr id="12" name="Picture 11" descr="AVET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pic>
        <p:nvPicPr>
          <p:cNvPr id="13" name="Picture 12" descr="Bubb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spTree>
    <p:extLst>
      <p:ext uri="{BB962C8B-B14F-4D97-AF65-F5344CB8AC3E}">
        <p14:creationId xmlns:p14="http://schemas.microsoft.com/office/powerpoint/2010/main" val="253195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6028723"/>
              </p:ext>
            </p:extLst>
          </p:nvPr>
        </p:nvGraphicFramePr>
        <p:xfrm>
          <a:off x="1870704" y="665689"/>
          <a:ext cx="115824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37125" y="3138366"/>
            <a:ext cx="1988436" cy="584776"/>
          </a:xfrm>
          <a:prstGeom prst="rect">
            <a:avLst/>
          </a:prstGeom>
          <a:solidFill>
            <a:srgbClr val="19567C"/>
          </a:solidFill>
          <a:ln>
            <a:noFill/>
          </a:ln>
          <a:effectLst>
            <a:innerShdw blurRad="63500" dist="50800" dir="18900000">
              <a:prstClr val="black">
                <a:alpha val="50000"/>
              </a:prstClr>
            </a:innerShdw>
          </a:effectLst>
          <a:scene3d>
            <a:camera prst="perspectiveHeroicExtremeLeftFacing"/>
            <a:lightRig rig="threePt" dir="t"/>
          </a:scene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b="1" dirty="0" smtClean="0">
                <a:solidFill>
                  <a:schemeClr val="bg1"/>
                </a:solidFill>
              </a:rPr>
              <a:t>P.E.A.C.E.</a:t>
            </a:r>
            <a:endParaRPr lang="en-US" sz="3200" b="1" dirty="0">
              <a:solidFill>
                <a:schemeClr val="bg1"/>
              </a:solidFill>
            </a:endParaRPr>
          </a:p>
        </p:txBody>
      </p:sp>
      <p:sp>
        <p:nvSpPr>
          <p:cNvPr id="3" name="Title 2"/>
          <p:cNvSpPr>
            <a:spLocks noGrp="1"/>
          </p:cNvSpPr>
          <p:nvPr>
            <p:ph type="title"/>
          </p:nvPr>
        </p:nvSpPr>
        <p:spPr>
          <a:xfrm>
            <a:off x="205874" y="920979"/>
            <a:ext cx="4074657" cy="1675640"/>
          </a:xfrm>
        </p:spPr>
        <p:txBody>
          <a:bodyPr>
            <a:noAutofit/>
          </a:bodyPr>
          <a:lstStyle/>
          <a:p>
            <a:pPr algn="ctr"/>
            <a:r>
              <a:rPr lang="en-US" sz="2400" dirty="0" smtClean="0">
                <a:solidFill>
                  <a:srgbClr val="000000"/>
                </a:solidFill>
                <a:latin typeface="+mn-lt"/>
              </a:rPr>
              <a:t>The PEACE framework for investigative interviewing</a:t>
            </a:r>
            <a:endParaRPr lang="en-US" sz="2400" dirty="0">
              <a:solidFill>
                <a:srgbClr val="000000"/>
              </a:solidFill>
              <a:latin typeface="+mn-lt"/>
            </a:endParaRPr>
          </a:p>
        </p:txBody>
      </p:sp>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chemeClr val="accent3">
                    <a:lumMod val="50000"/>
                  </a:schemeClr>
                </a:solidFill>
              </a:rPr>
              <a:t>Presentation © Intersol Global</a:t>
            </a:r>
            <a:endParaRPr lang="en-US" sz="1000" dirty="0">
              <a:solidFill>
                <a:schemeClr val="accent3">
                  <a:lumMod val="50000"/>
                </a:schemeClr>
              </a:solidFill>
            </a:endParaRPr>
          </a:p>
        </p:txBody>
      </p:sp>
    </p:spTree>
    <p:extLst>
      <p:ext uri="{BB962C8B-B14F-4D97-AF65-F5344CB8AC3E}">
        <p14:creationId xmlns:p14="http://schemas.microsoft.com/office/powerpoint/2010/main" val="2149587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61665"/>
          </a:xfrm>
          <a:prstGeom prst="rect">
            <a:avLst/>
          </a:prstGeom>
          <a:noFill/>
        </p:spPr>
        <p:txBody>
          <a:bodyPr wrap="square" rtlCol="0">
            <a:spAutoFit/>
          </a:bodyPr>
          <a:lstStyle/>
          <a:p>
            <a:pPr algn="ctr"/>
            <a:r>
              <a:rPr lang="en-GB" sz="2400" dirty="0">
                <a:solidFill>
                  <a:srgbClr val="000000"/>
                </a:solidFill>
              </a:rPr>
              <a:t>T</a:t>
            </a:r>
            <a:r>
              <a:rPr lang="en-GB" sz="2400" dirty="0" smtClean="0">
                <a:solidFill>
                  <a:srgbClr val="000000"/>
                </a:solidFill>
              </a:rPr>
              <a:t>he </a:t>
            </a:r>
            <a:r>
              <a:rPr lang="en-GB" sz="2400" b="1" i="1" dirty="0" smtClean="0">
                <a:solidFill>
                  <a:srgbClr val="000000"/>
                </a:solidFill>
              </a:rPr>
              <a:t>Account</a:t>
            </a:r>
            <a:r>
              <a:rPr lang="en-GB" sz="2400" dirty="0" smtClean="0">
                <a:solidFill>
                  <a:srgbClr val="000000"/>
                </a:solidFill>
              </a:rPr>
              <a:t> phase in a workplace interview (meeting) </a:t>
            </a:r>
            <a:endParaRPr lang="en-GB" sz="2400" dirty="0">
              <a:solidFill>
                <a:srgbClr val="000000"/>
              </a:solidFill>
            </a:endParaRPr>
          </a:p>
        </p:txBody>
      </p:sp>
      <p:sp>
        <p:nvSpPr>
          <p:cNvPr id="7" name="Rounded Rectangle 6"/>
          <p:cNvSpPr/>
          <p:nvPr/>
        </p:nvSpPr>
        <p:spPr>
          <a:xfrm>
            <a:off x="1605708" y="557970"/>
            <a:ext cx="8763061" cy="1414466"/>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Cognitive Instruction (</a:t>
            </a:r>
            <a:r>
              <a:rPr lang="en-GB" sz="2000" i="1" dirty="0" smtClean="0">
                <a:solidFill>
                  <a:schemeClr val="bg1"/>
                </a:solidFill>
              </a:rPr>
              <a:t>example</a:t>
            </a:r>
            <a:r>
              <a:rPr lang="en-GB" sz="2000" dirty="0" smtClean="0">
                <a:solidFill>
                  <a:schemeClr val="bg1"/>
                </a:solidFill>
              </a:rPr>
              <a:t> opening question):</a:t>
            </a:r>
          </a:p>
          <a:p>
            <a:pPr algn="ctr"/>
            <a:endParaRPr lang="en-GB" dirty="0" smtClean="0">
              <a:solidFill>
                <a:schemeClr val="bg1"/>
              </a:solidFill>
            </a:endParaRPr>
          </a:p>
          <a:p>
            <a:pPr algn="ctr"/>
            <a:r>
              <a:rPr lang="en-GB" sz="1600" dirty="0" smtClean="0">
                <a:solidFill>
                  <a:schemeClr val="bg1"/>
                </a:solidFill>
              </a:rPr>
              <a:t>“I understand that you want to talk to us about the conduct of one of your colleagues in the trading arm of the bank ……. In as much detail as possible and without leaving anything out…..Tell me (Explain, Describe) exactly what those concerns are?”</a:t>
            </a:r>
          </a:p>
        </p:txBody>
      </p:sp>
      <p:sp>
        <p:nvSpPr>
          <p:cNvPr id="8" name="Rounded Rectangle 7"/>
          <p:cNvSpPr/>
          <p:nvPr/>
        </p:nvSpPr>
        <p:spPr>
          <a:xfrm>
            <a:off x="1830998" y="2285992"/>
            <a:ext cx="8256917" cy="500066"/>
          </a:xfrm>
          <a:prstGeom prst="roundRect">
            <a:avLst/>
          </a:prstGeom>
          <a:solidFill>
            <a:srgbClr val="19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Interviewee Free Recall Account (A – Z)</a:t>
            </a:r>
            <a:endParaRPr lang="en-GB" sz="2400" dirty="0"/>
          </a:p>
        </p:txBody>
      </p:sp>
      <p:sp>
        <p:nvSpPr>
          <p:cNvPr id="9" name="Rounded Rectangle 8"/>
          <p:cNvSpPr/>
          <p:nvPr/>
        </p:nvSpPr>
        <p:spPr>
          <a:xfrm>
            <a:off x="3524232" y="3071810"/>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45" name="Rounded Rectangle 44"/>
          <p:cNvSpPr/>
          <p:nvPr/>
        </p:nvSpPr>
        <p:spPr>
          <a:xfrm>
            <a:off x="1809720" y="3071810"/>
            <a:ext cx="1238259" cy="428628"/>
          </a:xfrm>
          <a:prstGeom prst="roundRect">
            <a:avLst/>
          </a:prstGeom>
          <a:solidFill>
            <a:srgbClr val="19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46" name="Rounded Rectangle 45"/>
          <p:cNvSpPr/>
          <p:nvPr/>
        </p:nvSpPr>
        <p:spPr>
          <a:xfrm>
            <a:off x="8096264" y="4357694"/>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47" name="Rounded Rectangle 46"/>
          <p:cNvSpPr/>
          <p:nvPr/>
        </p:nvSpPr>
        <p:spPr>
          <a:xfrm>
            <a:off x="6191251" y="4357694"/>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48" name="Rounded Rectangle 47"/>
          <p:cNvSpPr/>
          <p:nvPr/>
        </p:nvSpPr>
        <p:spPr>
          <a:xfrm>
            <a:off x="4381488" y="4357694"/>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49" name="Rounded Rectangle 48"/>
          <p:cNvSpPr/>
          <p:nvPr/>
        </p:nvSpPr>
        <p:spPr>
          <a:xfrm>
            <a:off x="2571725" y="4357694"/>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51" name="Rounded Rectangle 50"/>
          <p:cNvSpPr/>
          <p:nvPr/>
        </p:nvSpPr>
        <p:spPr>
          <a:xfrm>
            <a:off x="8953520" y="3071810"/>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52" name="Rounded Rectangle 51"/>
          <p:cNvSpPr/>
          <p:nvPr/>
        </p:nvSpPr>
        <p:spPr>
          <a:xfrm>
            <a:off x="7143757" y="3071810"/>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53" name="Rounded Rectangle 52"/>
          <p:cNvSpPr/>
          <p:nvPr/>
        </p:nvSpPr>
        <p:spPr>
          <a:xfrm>
            <a:off x="5333995" y="3071810"/>
            <a:ext cx="1238259" cy="428628"/>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Topic</a:t>
            </a:r>
            <a:endParaRPr lang="en-GB" sz="1600" dirty="0"/>
          </a:p>
        </p:txBody>
      </p:sp>
      <p:sp>
        <p:nvSpPr>
          <p:cNvPr id="54" name="TextBox 53"/>
          <p:cNvSpPr txBox="1"/>
          <p:nvPr/>
        </p:nvSpPr>
        <p:spPr>
          <a:xfrm>
            <a:off x="1775520" y="3500438"/>
            <a:ext cx="1344149" cy="738664"/>
          </a:xfrm>
          <a:prstGeom prst="rect">
            <a:avLst/>
          </a:prstGeom>
          <a:noFill/>
          <a:ln>
            <a:noFill/>
          </a:ln>
        </p:spPr>
        <p:txBody>
          <a:bodyPr wrap="square" rtlCol="0">
            <a:spAutoFit/>
          </a:bodyPr>
          <a:lstStyle/>
          <a:p>
            <a:r>
              <a:rPr lang="en-GB" sz="1400" dirty="0" smtClean="0">
                <a:solidFill>
                  <a:srgbClr val="000000"/>
                </a:solidFill>
              </a:rPr>
              <a:t>Probe</a:t>
            </a:r>
          </a:p>
          <a:p>
            <a:r>
              <a:rPr lang="en-GB" sz="1400" dirty="0" smtClean="0">
                <a:solidFill>
                  <a:srgbClr val="000000"/>
                </a:solidFill>
              </a:rPr>
              <a:t>Summarise</a:t>
            </a:r>
          </a:p>
          <a:p>
            <a:r>
              <a:rPr lang="en-GB" sz="1400" dirty="0" smtClean="0">
                <a:solidFill>
                  <a:srgbClr val="000000"/>
                </a:solidFill>
              </a:rPr>
              <a:t>Link</a:t>
            </a:r>
            <a:endParaRPr lang="en-GB" sz="1400" dirty="0">
              <a:solidFill>
                <a:srgbClr val="000000"/>
              </a:solidFill>
            </a:endParaRPr>
          </a:p>
        </p:txBody>
      </p:sp>
      <p:sp>
        <p:nvSpPr>
          <p:cNvPr id="56" name="TextBox 55"/>
          <p:cNvSpPr txBox="1"/>
          <p:nvPr/>
        </p:nvSpPr>
        <p:spPr>
          <a:xfrm>
            <a:off x="4762491" y="4786322"/>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57" name="TextBox 56"/>
          <p:cNvSpPr txBox="1"/>
          <p:nvPr/>
        </p:nvSpPr>
        <p:spPr>
          <a:xfrm>
            <a:off x="2952728" y="4786322"/>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58" name="TextBox 57"/>
          <p:cNvSpPr txBox="1"/>
          <p:nvPr/>
        </p:nvSpPr>
        <p:spPr>
          <a:xfrm>
            <a:off x="6667504" y="4786322"/>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59" name="TextBox 58"/>
          <p:cNvSpPr txBox="1"/>
          <p:nvPr/>
        </p:nvSpPr>
        <p:spPr>
          <a:xfrm>
            <a:off x="8572517" y="4786322"/>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60" name="TextBox 59"/>
          <p:cNvSpPr txBox="1"/>
          <p:nvPr/>
        </p:nvSpPr>
        <p:spPr>
          <a:xfrm>
            <a:off x="3905235" y="3513266"/>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61" name="TextBox 60"/>
          <p:cNvSpPr txBox="1"/>
          <p:nvPr/>
        </p:nvSpPr>
        <p:spPr>
          <a:xfrm>
            <a:off x="5714997" y="3500438"/>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62" name="TextBox 61"/>
          <p:cNvSpPr txBox="1"/>
          <p:nvPr/>
        </p:nvSpPr>
        <p:spPr>
          <a:xfrm>
            <a:off x="7524760" y="3500438"/>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sp>
        <p:nvSpPr>
          <p:cNvPr id="63" name="TextBox 62"/>
          <p:cNvSpPr txBox="1"/>
          <p:nvPr/>
        </p:nvSpPr>
        <p:spPr>
          <a:xfrm>
            <a:off x="9429773" y="3500438"/>
            <a:ext cx="381003" cy="738664"/>
          </a:xfrm>
          <a:prstGeom prst="rect">
            <a:avLst/>
          </a:prstGeom>
          <a:noFill/>
          <a:ln>
            <a:noFill/>
          </a:ln>
        </p:spPr>
        <p:txBody>
          <a:bodyPr wrap="square" rtlCol="0">
            <a:spAutoFit/>
          </a:bodyPr>
          <a:lstStyle/>
          <a:p>
            <a:r>
              <a:rPr lang="en-GB" sz="1400" dirty="0" smtClean="0">
                <a:solidFill>
                  <a:srgbClr val="000000"/>
                </a:solidFill>
              </a:rPr>
              <a:t>P</a:t>
            </a:r>
          </a:p>
          <a:p>
            <a:r>
              <a:rPr lang="en-GB" sz="1400" dirty="0" smtClean="0">
                <a:solidFill>
                  <a:srgbClr val="000000"/>
                </a:solidFill>
              </a:rPr>
              <a:t>S</a:t>
            </a:r>
          </a:p>
          <a:p>
            <a:r>
              <a:rPr lang="en-GB" sz="1400" dirty="0">
                <a:solidFill>
                  <a:srgbClr val="000000"/>
                </a:solidFill>
              </a:rPr>
              <a:t>L</a:t>
            </a:r>
          </a:p>
        </p:txBody>
      </p:sp>
      <p:cxnSp>
        <p:nvCxnSpPr>
          <p:cNvPr id="65" name="Straight Connector 64"/>
          <p:cNvCxnSpPr>
            <a:stCxn id="8" idx="2"/>
            <a:endCxn id="53" idx="0"/>
          </p:cNvCxnSpPr>
          <p:nvPr/>
        </p:nvCxnSpPr>
        <p:spPr>
          <a:xfrm flipH="1">
            <a:off x="5953125" y="2786058"/>
            <a:ext cx="6332" cy="285752"/>
          </a:xfrm>
          <a:prstGeom prst="line">
            <a:avLst/>
          </a:prstGeom>
          <a:ln w="38100" cmpd="sng">
            <a:solidFill>
              <a:srgbClr val="19567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 idx="2"/>
            <a:endCxn id="8" idx="0"/>
          </p:cNvCxnSpPr>
          <p:nvPr/>
        </p:nvCxnSpPr>
        <p:spPr>
          <a:xfrm flipH="1">
            <a:off x="5959457" y="1972436"/>
            <a:ext cx="27782" cy="313556"/>
          </a:xfrm>
          <a:prstGeom prst="line">
            <a:avLst/>
          </a:prstGeom>
          <a:ln w="38100" cmpd="sng">
            <a:solidFill>
              <a:srgbClr val="19567C"/>
            </a:solidFill>
          </a:ln>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flipV="1">
            <a:off x="2476475" y="3500438"/>
            <a:ext cx="1047757" cy="642942"/>
          </a:xfrm>
          <a:prstGeom prst="curvedConnector3">
            <a:avLst>
              <a:gd name="adj1" fmla="val 50000"/>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Curved Connector 75"/>
          <p:cNvCxnSpPr/>
          <p:nvPr/>
        </p:nvCxnSpPr>
        <p:spPr>
          <a:xfrm flipV="1">
            <a:off x="4286238" y="3500438"/>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flipV="1">
            <a:off x="3333731" y="4786322"/>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flipV="1">
            <a:off x="7905763" y="3500438"/>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cxnSp>
        <p:nvCxnSpPr>
          <p:cNvPr id="79" name="Curved Connector 78"/>
          <p:cNvCxnSpPr/>
          <p:nvPr/>
        </p:nvCxnSpPr>
        <p:spPr>
          <a:xfrm flipV="1">
            <a:off x="5048243" y="4786322"/>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6953256" y="4786322"/>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flipV="1">
            <a:off x="6096000" y="3500438"/>
            <a:ext cx="1047757" cy="642942"/>
          </a:xfrm>
          <a:prstGeom prst="curvedConnector3">
            <a:avLst>
              <a:gd name="adj1" fmla="val 50000"/>
            </a:avLst>
          </a:prstGeom>
          <a:ln>
            <a:solidFill>
              <a:srgbClr val="19567C"/>
            </a:solidFill>
            <a:tailEnd type="arrow"/>
          </a:ln>
        </p:spPr>
        <p:style>
          <a:lnRef idx="1">
            <a:schemeClr val="accent1"/>
          </a:lnRef>
          <a:fillRef idx="0">
            <a:schemeClr val="accent1"/>
          </a:fillRef>
          <a:effectRef idx="0">
            <a:schemeClr val="accent1"/>
          </a:effectRef>
          <a:fontRef idx="minor">
            <a:schemeClr val="tx1"/>
          </a:fontRef>
        </p:style>
      </p:cxnSp>
      <p:sp>
        <p:nvSpPr>
          <p:cNvPr id="87" name="Right Brace 86"/>
          <p:cNvSpPr/>
          <p:nvPr/>
        </p:nvSpPr>
        <p:spPr>
          <a:xfrm>
            <a:off x="10096528" y="2143116"/>
            <a:ext cx="571504" cy="207170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2060"/>
              </a:solidFill>
            </a:endParaRPr>
          </a:p>
        </p:txBody>
      </p:sp>
      <p:sp>
        <p:nvSpPr>
          <p:cNvPr id="88" name="Right Brace 87"/>
          <p:cNvSpPr/>
          <p:nvPr/>
        </p:nvSpPr>
        <p:spPr>
          <a:xfrm>
            <a:off x="10096528" y="4286256"/>
            <a:ext cx="571504" cy="121444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9" name="TextBox 88"/>
          <p:cNvSpPr txBox="1"/>
          <p:nvPr/>
        </p:nvSpPr>
        <p:spPr>
          <a:xfrm>
            <a:off x="10763283" y="2857496"/>
            <a:ext cx="1428717" cy="707886"/>
          </a:xfrm>
          <a:prstGeom prst="rect">
            <a:avLst/>
          </a:prstGeom>
          <a:noFill/>
        </p:spPr>
        <p:txBody>
          <a:bodyPr wrap="square" rtlCol="0">
            <a:spAutoFit/>
          </a:bodyPr>
          <a:lstStyle/>
          <a:p>
            <a:pPr algn="ctr"/>
            <a:r>
              <a:rPr lang="en-GB" sz="2000" dirty="0" smtClean="0">
                <a:solidFill>
                  <a:schemeClr val="accent3">
                    <a:lumMod val="50000"/>
                  </a:schemeClr>
                </a:solidFill>
              </a:rPr>
              <a:t>‘Their’</a:t>
            </a:r>
          </a:p>
          <a:p>
            <a:pPr algn="ctr"/>
            <a:r>
              <a:rPr lang="en-GB" sz="2000" dirty="0" smtClean="0">
                <a:solidFill>
                  <a:schemeClr val="accent3">
                    <a:lumMod val="50000"/>
                  </a:schemeClr>
                </a:solidFill>
              </a:rPr>
              <a:t>Agenda</a:t>
            </a:r>
            <a:endParaRPr lang="en-GB" sz="2000" dirty="0">
              <a:solidFill>
                <a:schemeClr val="accent3">
                  <a:lumMod val="50000"/>
                </a:schemeClr>
              </a:solidFill>
            </a:endParaRPr>
          </a:p>
        </p:txBody>
      </p:sp>
      <p:sp>
        <p:nvSpPr>
          <p:cNvPr id="90" name="TextBox 89"/>
          <p:cNvSpPr txBox="1"/>
          <p:nvPr/>
        </p:nvSpPr>
        <p:spPr>
          <a:xfrm>
            <a:off x="10763283" y="4572008"/>
            <a:ext cx="1428717" cy="707886"/>
          </a:xfrm>
          <a:prstGeom prst="rect">
            <a:avLst/>
          </a:prstGeom>
          <a:noFill/>
        </p:spPr>
        <p:txBody>
          <a:bodyPr wrap="square" rtlCol="0">
            <a:spAutoFit/>
          </a:bodyPr>
          <a:lstStyle/>
          <a:p>
            <a:pPr algn="ctr"/>
            <a:r>
              <a:rPr lang="en-GB" sz="2000" dirty="0" smtClean="0">
                <a:solidFill>
                  <a:srgbClr val="19567C"/>
                </a:solidFill>
              </a:rPr>
              <a:t>‘Our’</a:t>
            </a:r>
          </a:p>
          <a:p>
            <a:pPr algn="ctr"/>
            <a:r>
              <a:rPr lang="en-GB" sz="2000" dirty="0" smtClean="0">
                <a:solidFill>
                  <a:srgbClr val="19567C"/>
                </a:solidFill>
              </a:rPr>
              <a:t>Agenda</a:t>
            </a:r>
            <a:endParaRPr lang="en-GB" sz="2000" dirty="0">
              <a:solidFill>
                <a:srgbClr val="19567C"/>
              </a:solidFill>
            </a:endParaRPr>
          </a:p>
        </p:txBody>
      </p:sp>
      <p:sp>
        <p:nvSpPr>
          <p:cNvPr id="91" name="Rounded Rectangle 90"/>
          <p:cNvSpPr/>
          <p:nvPr/>
        </p:nvSpPr>
        <p:spPr>
          <a:xfrm>
            <a:off x="3215680" y="5715016"/>
            <a:ext cx="5568619" cy="571504"/>
          </a:xfrm>
          <a:prstGeom prst="roundRect">
            <a:avLst/>
          </a:prstGeom>
          <a:solidFill>
            <a:srgbClr val="1956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Compare and Contrast (Challenge?)</a:t>
            </a:r>
            <a:endParaRPr lang="en-GB" dirty="0"/>
          </a:p>
        </p:txBody>
      </p:sp>
      <p:sp>
        <p:nvSpPr>
          <p:cNvPr id="39" name="TextBox 3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chemeClr val="accent3">
                    <a:lumMod val="50000"/>
                  </a:schemeClr>
                </a:solidFill>
              </a:rPr>
              <a:t>Presentation © Intersol Global</a:t>
            </a:r>
            <a:endParaRPr lang="en-US" sz="1000" dirty="0">
              <a:solidFill>
                <a:schemeClr val="accent3">
                  <a:lumMod val="50000"/>
                </a:schemeClr>
              </a:solidFill>
            </a:endParaRPr>
          </a:p>
        </p:txBody>
      </p:sp>
    </p:spTree>
    <p:extLst>
      <p:ext uri="{BB962C8B-B14F-4D97-AF65-F5344CB8AC3E}">
        <p14:creationId xmlns:p14="http://schemas.microsoft.com/office/powerpoint/2010/main" val="2768670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chemeClr val="accent3">
                    <a:lumMod val="50000"/>
                  </a:schemeClr>
                </a:solidFill>
              </a:rPr>
              <a:t>Presentation © Intersol Global</a:t>
            </a:r>
            <a:endParaRPr lang="en-US" sz="1000" dirty="0">
              <a:solidFill>
                <a:schemeClr val="accent3">
                  <a:lumMod val="50000"/>
                </a:schemeClr>
              </a:solidFill>
            </a:endParaRPr>
          </a:p>
        </p:txBody>
      </p:sp>
      <p:sp>
        <p:nvSpPr>
          <p:cNvPr id="5" name="TextBox 4"/>
          <p:cNvSpPr txBox="1"/>
          <p:nvPr/>
        </p:nvSpPr>
        <p:spPr>
          <a:xfrm>
            <a:off x="653143" y="1149048"/>
            <a:ext cx="10958286" cy="369332"/>
          </a:xfrm>
          <a:prstGeom prst="rect">
            <a:avLst/>
          </a:prstGeom>
          <a:noFill/>
        </p:spPr>
        <p:txBody>
          <a:bodyPr wrap="square" rtlCol="0">
            <a:spAutoFit/>
          </a:bodyPr>
          <a:lstStyle/>
          <a:p>
            <a:endParaRPr lang="en-US" dirty="0"/>
          </a:p>
        </p:txBody>
      </p:sp>
      <p:sp>
        <p:nvSpPr>
          <p:cNvPr id="2" name="Rectangle 1"/>
          <p:cNvSpPr/>
          <p:nvPr/>
        </p:nvSpPr>
        <p:spPr>
          <a:xfrm>
            <a:off x="975003" y="83176"/>
            <a:ext cx="9998148" cy="1600438"/>
          </a:xfrm>
          <a:prstGeom prst="rect">
            <a:avLst/>
          </a:prstGeom>
        </p:spPr>
        <p:txBody>
          <a:bodyPr wrap="square">
            <a:spAutoFit/>
          </a:bodyPr>
          <a:lstStyle/>
          <a:p>
            <a:pPr algn="ctr"/>
            <a:r>
              <a:rPr lang="en-US" sz="2800" dirty="0" smtClean="0">
                <a:solidFill>
                  <a:srgbClr val="000000"/>
                </a:solidFill>
              </a:rPr>
              <a:t>Using</a:t>
            </a:r>
          </a:p>
          <a:p>
            <a:pPr algn="ctr"/>
            <a:endParaRPr lang="en-US" sz="2800" dirty="0">
              <a:solidFill>
                <a:srgbClr val="000000"/>
              </a:solidFill>
            </a:endParaRPr>
          </a:p>
          <a:p>
            <a:pPr algn="ctr"/>
            <a:r>
              <a:rPr lang="en-US" sz="2400" dirty="0" smtClean="0">
                <a:solidFill>
                  <a:srgbClr val="000000"/>
                </a:solidFill>
              </a:rPr>
              <a:t>Forensically appropriate, relevant, and effective questioning</a:t>
            </a:r>
          </a:p>
          <a:p>
            <a:pPr algn="ctr"/>
            <a:endParaRPr lang="en-US" dirty="0">
              <a:solidFill>
                <a:schemeClr val="accent3">
                  <a:lumMod val="50000"/>
                </a:schemeClr>
              </a:solidFill>
            </a:endParaRPr>
          </a:p>
        </p:txBody>
      </p:sp>
      <p:graphicFrame>
        <p:nvGraphicFramePr>
          <p:cNvPr id="4" name="Diagram 3"/>
          <p:cNvGraphicFramePr/>
          <p:nvPr>
            <p:extLst>
              <p:ext uri="{D42A27DB-BD31-4B8C-83A1-F6EECF244321}">
                <p14:modId xmlns:p14="http://schemas.microsoft.com/office/powerpoint/2010/main" val="1385375124"/>
              </p:ext>
            </p:extLst>
          </p:nvPr>
        </p:nvGraphicFramePr>
        <p:xfrm>
          <a:off x="2525083" y="1589760"/>
          <a:ext cx="7185322" cy="469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44421" y="6212160"/>
            <a:ext cx="4837924" cy="400110"/>
          </a:xfrm>
          <a:prstGeom prst="rect">
            <a:avLst/>
          </a:prstGeom>
          <a:noFill/>
        </p:spPr>
        <p:txBody>
          <a:bodyPr wrap="square" rtlCol="0">
            <a:spAutoFit/>
          </a:bodyPr>
          <a:lstStyle/>
          <a:p>
            <a:r>
              <a:rPr lang="en-US" sz="2000" dirty="0" smtClean="0"/>
              <a:t>Accurate, detailed, relevant, and informative</a:t>
            </a:r>
            <a:endParaRPr lang="en-US" sz="2000" dirty="0"/>
          </a:p>
        </p:txBody>
      </p:sp>
      <p:pic>
        <p:nvPicPr>
          <p:cNvPr id="11" name="Picture 10" descr="Bubb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2" name="Picture 11" descr="AVET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1226286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17227492"/>
              </p:ext>
            </p:extLst>
          </p:nvPr>
        </p:nvGraphicFramePr>
        <p:xfrm>
          <a:off x="3435047" y="635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6957" y="1281023"/>
            <a:ext cx="3958947" cy="2800767"/>
          </a:xfrm>
          <a:prstGeom prst="rect">
            <a:avLst/>
          </a:prstGeom>
          <a:noFill/>
        </p:spPr>
        <p:txBody>
          <a:bodyPr wrap="square" rtlCol="0">
            <a:spAutoFit/>
          </a:bodyPr>
          <a:lstStyle/>
          <a:p>
            <a:pPr algn="ctr"/>
            <a:r>
              <a:rPr lang="en-US" sz="2800" dirty="0" smtClean="0">
                <a:solidFill>
                  <a:srgbClr val="000000"/>
                </a:solidFill>
              </a:rPr>
              <a:t>A strength of PEACE</a:t>
            </a:r>
          </a:p>
          <a:p>
            <a:pPr algn="ctr"/>
            <a:endParaRPr lang="en-US" sz="2800" dirty="0" smtClean="0">
              <a:solidFill>
                <a:srgbClr val="000000"/>
              </a:solidFill>
            </a:endParaRPr>
          </a:p>
          <a:p>
            <a:pPr algn="ctr"/>
            <a:r>
              <a:rPr lang="en-US" sz="2400" dirty="0" smtClean="0">
                <a:solidFill>
                  <a:srgbClr val="000000"/>
                </a:solidFill>
              </a:rPr>
              <a:t>Overcoming unconscious barriers and behaviours</a:t>
            </a:r>
          </a:p>
          <a:p>
            <a:pPr algn="ctr"/>
            <a:endParaRPr lang="en-US" sz="2400" dirty="0">
              <a:solidFill>
                <a:srgbClr val="000000"/>
              </a:solidFill>
            </a:endParaRPr>
          </a:p>
          <a:p>
            <a:pPr algn="ctr"/>
            <a:r>
              <a:rPr lang="en-US" sz="2400" dirty="0" smtClean="0">
                <a:solidFill>
                  <a:srgbClr val="000000"/>
                </a:solidFill>
              </a:rPr>
              <a:t>Confirmation biases</a:t>
            </a:r>
            <a:endParaRPr lang="en-US" sz="2400" dirty="0">
              <a:solidFill>
                <a:srgbClr val="000000"/>
              </a:solidFill>
            </a:endParaRPr>
          </a:p>
          <a:p>
            <a:pPr algn="ctr"/>
            <a:r>
              <a:rPr lang="en-US" sz="2400" dirty="0" smtClean="0">
                <a:solidFill>
                  <a:srgbClr val="000000"/>
                </a:solidFill>
              </a:rPr>
              <a:t> </a:t>
            </a:r>
            <a:endParaRPr lang="en-US" sz="2400" dirty="0">
              <a:solidFill>
                <a:srgbClr val="000000"/>
              </a:solidFill>
            </a:endParaRPr>
          </a:p>
        </p:txBody>
      </p:sp>
      <p:sp>
        <p:nvSpPr>
          <p:cNvPr id="5" name="TextBox 4"/>
          <p:cNvSpPr txBox="1"/>
          <p:nvPr/>
        </p:nvSpPr>
        <p:spPr>
          <a:xfrm>
            <a:off x="9324896" y="2796435"/>
            <a:ext cx="1180233" cy="400110"/>
          </a:xfrm>
          <a:prstGeom prst="rect">
            <a:avLst/>
          </a:prstGeom>
          <a:solidFill>
            <a:srgbClr val="19567C"/>
          </a:solidFill>
          <a:ln>
            <a:solidFill>
              <a:srgbClr val="19567C"/>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Leads to</a:t>
            </a:r>
            <a:endParaRPr lang="en-US" sz="2000" dirty="0"/>
          </a:p>
        </p:txBody>
      </p:sp>
      <p:sp>
        <p:nvSpPr>
          <p:cNvPr id="6" name="TextBox 5"/>
          <p:cNvSpPr txBox="1"/>
          <p:nvPr/>
        </p:nvSpPr>
        <p:spPr>
          <a:xfrm>
            <a:off x="6957840" y="5964873"/>
            <a:ext cx="1128919" cy="397658"/>
          </a:xfrm>
          <a:prstGeom prst="rect">
            <a:avLst/>
          </a:prstGeom>
          <a:solidFill>
            <a:srgbClr val="19567C"/>
          </a:solidFill>
          <a:ln>
            <a:solidFill>
              <a:srgbClr val="19567C"/>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Using</a:t>
            </a:r>
            <a:endParaRPr lang="en-US" sz="2000" dirty="0"/>
          </a:p>
        </p:txBody>
      </p:sp>
      <p:sp>
        <p:nvSpPr>
          <p:cNvPr id="7" name="TextBox 6"/>
          <p:cNvSpPr txBox="1"/>
          <p:nvPr/>
        </p:nvSpPr>
        <p:spPr>
          <a:xfrm>
            <a:off x="4541297" y="2792040"/>
            <a:ext cx="1385492" cy="400110"/>
          </a:xfrm>
          <a:prstGeom prst="rect">
            <a:avLst/>
          </a:prstGeom>
          <a:solidFill>
            <a:srgbClr val="19567C"/>
          </a:solidFill>
          <a:ln>
            <a:solidFill>
              <a:srgbClr val="19567C"/>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Reinforces</a:t>
            </a:r>
            <a:endParaRPr lang="en-US" sz="2000" dirty="0"/>
          </a:p>
        </p:txBody>
      </p:sp>
      <p:sp>
        <p:nvSpPr>
          <p:cNvPr id="10" name="TextBox 9"/>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11" name="Picture 10" descr="AVET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pic>
        <p:nvPicPr>
          <p:cNvPr id="12" name="Picture 11" descr="Bubb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spTree>
    <p:extLst>
      <p:ext uri="{BB962C8B-B14F-4D97-AF65-F5344CB8AC3E}">
        <p14:creationId xmlns:p14="http://schemas.microsoft.com/office/powerpoint/2010/main" val="414484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6" name="Title 1"/>
          <p:cNvSpPr txBox="1">
            <a:spLocks/>
          </p:cNvSpPr>
          <p:nvPr/>
        </p:nvSpPr>
        <p:spPr>
          <a:xfrm>
            <a:off x="1351101" y="125251"/>
            <a:ext cx="10471035" cy="208915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smtClean="0">
                <a:latin typeface="+mn-lt"/>
              </a:rPr>
              <a:t>Memory as a crime scene – Discuss!</a:t>
            </a:r>
          </a:p>
        </p:txBody>
      </p:sp>
      <p:pic>
        <p:nvPicPr>
          <p:cNvPr id="8" name="Picture 12" descr="http://t2.gstatic.com/images?q=tbn:ANd9GcQcqtgpxLW_r7kDGDxoMAH0mu5lLNQWeqqcaRK4zW9PAJQ3Ty5h"/>
          <p:cNvPicPr>
            <a:picLocks noChangeAspect="1" noChangeArrowheads="1"/>
          </p:cNvPicPr>
          <p:nvPr/>
        </p:nvPicPr>
        <p:blipFill>
          <a:blip r:embed="rId2" cstate="print"/>
          <a:srcRect/>
          <a:stretch>
            <a:fillRect/>
          </a:stretch>
        </p:blipFill>
        <p:spPr bwMode="auto">
          <a:xfrm>
            <a:off x="5147696" y="1394703"/>
            <a:ext cx="6552841" cy="4697799"/>
          </a:xfrm>
          <a:prstGeom prst="rect">
            <a:avLst/>
          </a:prstGeom>
          <a:noFill/>
          <a:ln w="9525">
            <a:noFill/>
            <a:miter lim="800000"/>
            <a:headEnd/>
            <a:tailEnd/>
          </a:ln>
        </p:spPr>
      </p:pic>
      <p:pic>
        <p:nvPicPr>
          <p:cNvPr id="7" name="Picture 4" descr="http://t3.gstatic.com/images?q=tbn:ANd9GcRH-HD8YW1SaJkIZH-MEPpMBzkeDNYmtaLqCnjeMfygOolAf3Xd"/>
          <p:cNvPicPr>
            <a:picLocks noChangeAspect="1" noChangeArrowheads="1"/>
          </p:cNvPicPr>
          <p:nvPr/>
        </p:nvPicPr>
        <p:blipFill>
          <a:blip r:embed="rId3" cstate="print"/>
          <a:srcRect/>
          <a:stretch>
            <a:fillRect/>
          </a:stretch>
        </p:blipFill>
        <p:spPr bwMode="auto">
          <a:xfrm>
            <a:off x="1013625" y="1067288"/>
            <a:ext cx="5566238" cy="5539242"/>
          </a:xfrm>
          <a:prstGeom prst="rect">
            <a:avLst/>
          </a:prstGeom>
          <a:noFill/>
          <a:ln w="9525">
            <a:noFill/>
            <a:miter lim="800000"/>
            <a:headEnd/>
            <a:tailEnd/>
          </a:ln>
        </p:spPr>
      </p:pic>
      <p:pic>
        <p:nvPicPr>
          <p:cNvPr id="10" name="Picture 9" descr="Bubb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1" name="Picture 10" descr="AVET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3286461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552960"/>
            <a:ext cx="12192000" cy="954107"/>
          </a:xfrm>
          <a:prstGeom prst="rect">
            <a:avLst/>
          </a:prstGeom>
          <a:noFill/>
          <a:ln w="9525">
            <a:noFill/>
            <a:miter lim="800000"/>
            <a:headEnd/>
            <a:tailEnd/>
          </a:ln>
        </p:spPr>
        <p:txBody>
          <a:bodyPr wrap="square">
            <a:spAutoFit/>
          </a:bodyPr>
          <a:lstStyle/>
          <a:p>
            <a:pPr algn="ctr"/>
            <a:r>
              <a:rPr lang="en-US" sz="2800" dirty="0">
                <a:solidFill>
                  <a:schemeClr val="tx1">
                    <a:lumMod val="75000"/>
                    <a:lumOff val="25000"/>
                  </a:schemeClr>
                </a:solidFill>
                <a:latin typeface="Calibri" pitchFamily="34" charset="0"/>
              </a:rPr>
              <a:t>Forensic Investigations are an attempt to reconstruct a past event:</a:t>
            </a:r>
            <a:br>
              <a:rPr lang="en-US" sz="2800" dirty="0">
                <a:solidFill>
                  <a:schemeClr val="tx1">
                    <a:lumMod val="75000"/>
                    <a:lumOff val="25000"/>
                  </a:schemeClr>
                </a:solidFill>
                <a:latin typeface="Calibri" pitchFamily="34" charset="0"/>
              </a:rPr>
            </a:br>
            <a:endParaRPr lang="en-GB" sz="2800" dirty="0">
              <a:solidFill>
                <a:schemeClr val="tx1">
                  <a:lumMod val="75000"/>
                  <a:lumOff val="25000"/>
                </a:schemeClr>
              </a:solidFill>
              <a:latin typeface="Calibri" pitchFamily="34" charset="0"/>
            </a:endParaRPr>
          </a:p>
        </p:txBody>
      </p:sp>
      <p:sp>
        <p:nvSpPr>
          <p:cNvPr id="4" name="Rectangle 8"/>
          <p:cNvSpPr>
            <a:spLocks noChangeArrowheads="1"/>
          </p:cNvSpPr>
          <p:nvPr/>
        </p:nvSpPr>
        <p:spPr bwMode="auto">
          <a:xfrm>
            <a:off x="319649" y="1650240"/>
            <a:ext cx="11507347" cy="419807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buClr>
                <a:srgbClr val="B1B1B1"/>
              </a:buClr>
            </a:pPr>
            <a:r>
              <a:rPr lang="en-US" sz="2400" dirty="0" smtClean="0">
                <a:solidFill>
                  <a:schemeClr val="tx1">
                    <a:lumMod val="75000"/>
                    <a:lumOff val="25000"/>
                  </a:schemeClr>
                </a:solidFill>
                <a:latin typeface="Calibri" pitchFamily="34" charset="0"/>
              </a:rPr>
              <a:t>In any investigation </a:t>
            </a:r>
            <a:r>
              <a:rPr lang="en-US" sz="2400" dirty="0">
                <a:solidFill>
                  <a:schemeClr val="tx1">
                    <a:lumMod val="75000"/>
                    <a:lumOff val="25000"/>
                  </a:schemeClr>
                </a:solidFill>
                <a:latin typeface="Calibri" pitchFamily="34" charset="0"/>
              </a:rPr>
              <a:t>t</a:t>
            </a:r>
            <a:r>
              <a:rPr lang="en-US" sz="2400" dirty="0" smtClean="0">
                <a:solidFill>
                  <a:schemeClr val="tx1">
                    <a:lumMod val="75000"/>
                    <a:lumOff val="25000"/>
                  </a:schemeClr>
                </a:solidFill>
                <a:latin typeface="Calibri" pitchFamily="34" charset="0"/>
              </a:rPr>
              <a:t>here are essentially two strands that support those attempts:</a:t>
            </a:r>
          </a:p>
          <a:p>
            <a:pPr>
              <a:lnSpc>
                <a:spcPct val="90000"/>
              </a:lnSpc>
              <a:buClr>
                <a:srgbClr val="B1B1B1"/>
              </a:buClr>
            </a:pPr>
            <a:endParaRPr lang="en-US" sz="2400" dirty="0">
              <a:solidFill>
                <a:schemeClr val="tx1">
                  <a:lumMod val="75000"/>
                  <a:lumOff val="25000"/>
                </a:schemeClr>
              </a:solidFill>
              <a:latin typeface="Calibri" pitchFamily="34" charset="0"/>
            </a:endParaRPr>
          </a:p>
          <a:p>
            <a:pPr>
              <a:lnSpc>
                <a:spcPct val="90000"/>
              </a:lnSpc>
              <a:buClr>
                <a:srgbClr val="B1B1B1"/>
              </a:buClr>
            </a:pPr>
            <a:r>
              <a:rPr lang="en-US" sz="2400" dirty="0" smtClean="0">
                <a:solidFill>
                  <a:schemeClr val="tx1">
                    <a:lumMod val="75000"/>
                    <a:lumOff val="25000"/>
                  </a:schemeClr>
                </a:solidFill>
                <a:latin typeface="Calibri" pitchFamily="34" charset="0"/>
              </a:rPr>
              <a:t>1.	Physical </a:t>
            </a:r>
            <a:r>
              <a:rPr lang="en-US" sz="2400" dirty="0">
                <a:solidFill>
                  <a:schemeClr val="tx1">
                    <a:lumMod val="75000"/>
                    <a:lumOff val="25000"/>
                  </a:schemeClr>
                </a:solidFill>
                <a:latin typeface="Calibri" pitchFamily="34" charset="0"/>
              </a:rPr>
              <a:t>evidence (hair, </a:t>
            </a:r>
            <a:r>
              <a:rPr lang="en-US" sz="2400" dirty="0" smtClean="0">
                <a:solidFill>
                  <a:schemeClr val="tx1">
                    <a:lumMod val="75000"/>
                    <a:lumOff val="25000"/>
                  </a:schemeClr>
                </a:solidFill>
                <a:latin typeface="Calibri" pitchFamily="34" charset="0"/>
              </a:rPr>
              <a:t>fibres, DNA, fingerprints, documents, etc.) and,</a:t>
            </a:r>
          </a:p>
          <a:p>
            <a:pPr algn="ctr">
              <a:lnSpc>
                <a:spcPct val="90000"/>
              </a:lnSpc>
              <a:buClr>
                <a:srgbClr val="B1B1B1"/>
              </a:buClr>
            </a:pPr>
            <a:endParaRPr lang="en-US" sz="2400" dirty="0">
              <a:solidFill>
                <a:schemeClr val="tx1">
                  <a:lumMod val="75000"/>
                  <a:lumOff val="25000"/>
                </a:schemeClr>
              </a:solidFill>
              <a:latin typeface="Calibri" pitchFamily="34" charset="0"/>
            </a:endParaRPr>
          </a:p>
          <a:p>
            <a:pPr>
              <a:lnSpc>
                <a:spcPct val="90000"/>
              </a:lnSpc>
              <a:buClr>
                <a:srgbClr val="B1B1B1"/>
              </a:buClr>
            </a:pPr>
            <a:r>
              <a:rPr lang="en-US" sz="2400" dirty="0" smtClean="0">
                <a:solidFill>
                  <a:schemeClr val="tx1">
                    <a:lumMod val="75000"/>
                    <a:lumOff val="25000"/>
                  </a:schemeClr>
                </a:solidFill>
                <a:latin typeface="Calibri" pitchFamily="34" charset="0"/>
              </a:rPr>
              <a:t>2.	Witness </a:t>
            </a:r>
            <a:r>
              <a:rPr lang="en-US" sz="2400" dirty="0">
                <a:solidFill>
                  <a:schemeClr val="tx1">
                    <a:lumMod val="75000"/>
                    <a:lumOff val="25000"/>
                  </a:schemeClr>
                </a:solidFill>
                <a:latin typeface="Calibri" pitchFamily="34" charset="0"/>
              </a:rPr>
              <a:t>evidence </a:t>
            </a:r>
            <a:r>
              <a:rPr lang="en-US" sz="2400" dirty="0" smtClean="0">
                <a:solidFill>
                  <a:schemeClr val="tx1">
                    <a:lumMod val="75000"/>
                    <a:lumOff val="25000"/>
                  </a:schemeClr>
                </a:solidFill>
                <a:latin typeface="Calibri" pitchFamily="34" charset="0"/>
              </a:rPr>
              <a:t>(Memory </a:t>
            </a:r>
            <a:r>
              <a:rPr lang="en-US" sz="2400" dirty="0">
                <a:solidFill>
                  <a:schemeClr val="tx1">
                    <a:lumMod val="75000"/>
                    <a:lumOff val="25000"/>
                  </a:schemeClr>
                </a:solidFill>
                <a:latin typeface="Calibri" pitchFamily="34" charset="0"/>
              </a:rPr>
              <a:t>&amp; </a:t>
            </a:r>
            <a:r>
              <a:rPr lang="en-US" sz="2400" dirty="0" smtClean="0">
                <a:solidFill>
                  <a:schemeClr val="tx1">
                    <a:lumMod val="75000"/>
                    <a:lumOff val="25000"/>
                  </a:schemeClr>
                </a:solidFill>
                <a:latin typeface="Calibri" pitchFamily="34" charset="0"/>
              </a:rPr>
              <a:t>Identification)</a:t>
            </a:r>
          </a:p>
          <a:p>
            <a:pPr algn="ctr">
              <a:lnSpc>
                <a:spcPct val="90000"/>
              </a:lnSpc>
              <a:buClr>
                <a:srgbClr val="B1B1B1"/>
              </a:buClr>
            </a:pPr>
            <a:endParaRPr lang="en-US" sz="2400" dirty="0">
              <a:solidFill>
                <a:schemeClr val="tx1">
                  <a:lumMod val="75000"/>
                  <a:lumOff val="25000"/>
                </a:schemeClr>
              </a:solidFill>
              <a:latin typeface="Calibri" pitchFamily="34" charset="0"/>
            </a:endParaRPr>
          </a:p>
          <a:p>
            <a:pPr algn="ctr">
              <a:lnSpc>
                <a:spcPct val="90000"/>
              </a:lnSpc>
              <a:buClr>
                <a:srgbClr val="B1B1B1"/>
              </a:buClr>
            </a:pPr>
            <a:r>
              <a:rPr lang="en-US" sz="2400" dirty="0" smtClean="0">
                <a:solidFill>
                  <a:schemeClr val="tx1">
                    <a:lumMod val="75000"/>
                    <a:lumOff val="25000"/>
                  </a:schemeClr>
                </a:solidFill>
                <a:latin typeface="Calibri" pitchFamily="34" charset="0"/>
              </a:rPr>
              <a:t>	</a:t>
            </a:r>
          </a:p>
          <a:p>
            <a:pPr algn="ctr">
              <a:lnSpc>
                <a:spcPct val="90000"/>
              </a:lnSpc>
              <a:buClr>
                <a:srgbClr val="B1B1B1"/>
              </a:buClr>
            </a:pPr>
            <a:r>
              <a:rPr lang="en-US" sz="2400" dirty="0" smtClean="0">
                <a:solidFill>
                  <a:schemeClr val="tx1">
                    <a:lumMod val="75000"/>
                    <a:lumOff val="25000"/>
                  </a:schemeClr>
                </a:solidFill>
                <a:latin typeface="Calibri" pitchFamily="34" charset="0"/>
              </a:rPr>
              <a:t>Both are forensically </a:t>
            </a:r>
            <a:r>
              <a:rPr lang="en-US" sz="2400" dirty="0">
                <a:solidFill>
                  <a:schemeClr val="tx1">
                    <a:lumMod val="75000"/>
                    <a:lumOff val="25000"/>
                  </a:schemeClr>
                </a:solidFill>
                <a:latin typeface="Calibri" pitchFamily="34" charset="0"/>
              </a:rPr>
              <a:t>obtained and at the centre of securing </a:t>
            </a:r>
            <a:r>
              <a:rPr lang="en-US" sz="2400" dirty="0" smtClean="0">
                <a:solidFill>
                  <a:schemeClr val="tx1">
                    <a:lumMod val="75000"/>
                    <a:lumOff val="25000"/>
                  </a:schemeClr>
                </a:solidFill>
                <a:latin typeface="Calibri" pitchFamily="34" charset="0"/>
              </a:rPr>
              <a:t>justice.</a:t>
            </a:r>
            <a:endParaRPr lang="en-US" sz="2400" dirty="0">
              <a:solidFill>
                <a:schemeClr val="tx1">
                  <a:lumMod val="75000"/>
                  <a:lumOff val="25000"/>
                </a:schemeClr>
              </a:solidFill>
              <a:latin typeface="Calibri" pitchFamily="34" charset="0"/>
            </a:endParaRPr>
          </a:p>
          <a:p>
            <a:pPr algn="ctr">
              <a:lnSpc>
                <a:spcPct val="90000"/>
              </a:lnSpc>
            </a:pPr>
            <a:endParaRPr lang="en-US" sz="2400" dirty="0">
              <a:solidFill>
                <a:schemeClr val="tx1">
                  <a:lumMod val="75000"/>
                  <a:lumOff val="25000"/>
                </a:schemeClr>
              </a:solidFill>
              <a:latin typeface="Calibri" pitchFamily="34" charset="0"/>
            </a:endParaRPr>
          </a:p>
          <a:p>
            <a:pPr algn="ctr">
              <a:lnSpc>
                <a:spcPct val="90000"/>
              </a:lnSpc>
            </a:pPr>
            <a:r>
              <a:rPr lang="en-US" sz="2400" i="1" dirty="0" smtClean="0">
                <a:solidFill>
                  <a:schemeClr val="tx1">
                    <a:lumMod val="75000"/>
                    <a:lumOff val="25000"/>
                  </a:schemeClr>
                </a:solidFill>
                <a:latin typeface="Calibri" pitchFamily="34" charset="0"/>
              </a:rPr>
              <a:t>	</a:t>
            </a:r>
            <a:r>
              <a:rPr lang="en-US" sz="3200" i="1" dirty="0" smtClean="0">
                <a:solidFill>
                  <a:schemeClr val="tx1">
                    <a:lumMod val="75000"/>
                    <a:lumOff val="25000"/>
                  </a:schemeClr>
                </a:solidFill>
                <a:latin typeface="Calibri" pitchFamily="34" charset="0"/>
              </a:rPr>
              <a:t>But</a:t>
            </a:r>
            <a:r>
              <a:rPr lang="en-US" sz="3200" i="1" dirty="0">
                <a:solidFill>
                  <a:schemeClr val="tx1">
                    <a:lumMod val="75000"/>
                    <a:lumOff val="25000"/>
                  </a:schemeClr>
                </a:solidFill>
                <a:latin typeface="Calibri" pitchFamily="34" charset="0"/>
              </a:rPr>
              <a:t>!</a:t>
            </a:r>
          </a:p>
          <a:p>
            <a:pPr algn="ctr">
              <a:lnSpc>
                <a:spcPct val="90000"/>
              </a:lnSpc>
            </a:pPr>
            <a:endParaRPr lang="en-US" sz="2400" dirty="0">
              <a:solidFill>
                <a:schemeClr val="tx1">
                  <a:lumMod val="75000"/>
                  <a:lumOff val="25000"/>
                </a:schemeClr>
              </a:solidFill>
              <a:latin typeface="Calibri" pitchFamily="34" charset="0"/>
            </a:endParaRPr>
          </a:p>
          <a:p>
            <a:pPr algn="ctr">
              <a:lnSpc>
                <a:spcPct val="90000"/>
              </a:lnSpc>
            </a:pPr>
            <a:r>
              <a:rPr lang="en-US" sz="2400" dirty="0" smtClean="0">
                <a:solidFill>
                  <a:schemeClr val="tx1">
                    <a:lumMod val="75000"/>
                    <a:lumOff val="25000"/>
                  </a:schemeClr>
                </a:solidFill>
                <a:latin typeface="Calibri" pitchFamily="34" charset="0"/>
              </a:rPr>
              <a:t>	Both </a:t>
            </a:r>
            <a:r>
              <a:rPr lang="en-US" sz="2400" dirty="0">
                <a:solidFill>
                  <a:schemeClr val="tx1">
                    <a:lumMod val="75000"/>
                    <a:lumOff val="25000"/>
                  </a:schemeClr>
                </a:solidFill>
                <a:latin typeface="Calibri" pitchFamily="34" charset="0"/>
              </a:rPr>
              <a:t>forms of evidence are handled very differently within the criminal justice system </a:t>
            </a:r>
            <a:endParaRPr lang="en-GB" sz="2400" dirty="0">
              <a:solidFill>
                <a:schemeClr val="tx1">
                  <a:lumMod val="75000"/>
                  <a:lumOff val="25000"/>
                </a:schemeClr>
              </a:solidFill>
              <a:latin typeface="Times" pitchFamily="18" charset="0"/>
            </a:endParaRPr>
          </a:p>
        </p:txBody>
      </p:sp>
      <p:sp>
        <p:nvSpPr>
          <p:cNvPr id="5" name="TextBox 4"/>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425916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2" name="TextBox 1"/>
          <p:cNvSpPr txBox="1"/>
          <p:nvPr/>
        </p:nvSpPr>
        <p:spPr>
          <a:xfrm>
            <a:off x="2479434" y="1529280"/>
            <a:ext cx="8941520" cy="4185762"/>
          </a:xfrm>
          <a:prstGeom prst="rect">
            <a:avLst/>
          </a:prstGeom>
          <a:noFill/>
        </p:spPr>
        <p:txBody>
          <a:bodyPr wrap="square" rtlCol="0">
            <a:spAutoFit/>
          </a:bodyPr>
          <a:lstStyle/>
          <a:p>
            <a:r>
              <a:rPr lang="en-US" sz="2800" dirty="0" smtClean="0"/>
              <a:t>Objectives:</a:t>
            </a:r>
          </a:p>
          <a:p>
            <a:endParaRPr lang="en-US" sz="2800" dirty="0" smtClean="0"/>
          </a:p>
          <a:p>
            <a:endParaRPr lang="en-US" dirty="0"/>
          </a:p>
          <a:p>
            <a:pPr marL="342900" indent="-342900">
              <a:buFont typeface="Arial"/>
              <a:buChar char="•"/>
            </a:pPr>
            <a:r>
              <a:rPr lang="en-US" sz="2400" dirty="0" smtClean="0"/>
              <a:t>Context - ‘The Journey’</a:t>
            </a:r>
          </a:p>
          <a:p>
            <a:endParaRPr lang="en-US" sz="2400" dirty="0"/>
          </a:p>
          <a:p>
            <a:pPr marL="342900" indent="-342900">
              <a:buFont typeface="Arial"/>
              <a:buChar char="•"/>
            </a:pPr>
            <a:r>
              <a:rPr lang="en-US" sz="2400" dirty="0" smtClean="0"/>
              <a:t>Memory</a:t>
            </a:r>
          </a:p>
          <a:p>
            <a:pPr marL="342900" indent="-342900">
              <a:buFont typeface="Arial"/>
              <a:buChar char="•"/>
            </a:pPr>
            <a:endParaRPr lang="en-US" sz="2400" dirty="0"/>
          </a:p>
          <a:p>
            <a:pPr marL="342900" indent="-342900">
              <a:buFont typeface="Arial"/>
              <a:buChar char="•"/>
            </a:pPr>
            <a:r>
              <a:rPr lang="en-US" sz="2400" dirty="0" smtClean="0"/>
              <a:t>Interview Recording</a:t>
            </a:r>
          </a:p>
          <a:p>
            <a:endParaRPr lang="en-US" dirty="0"/>
          </a:p>
          <a:p>
            <a:endParaRPr lang="en-US" dirty="0" smtClean="0"/>
          </a:p>
          <a:p>
            <a:endParaRPr lang="en-US" dirty="0"/>
          </a:p>
          <a:p>
            <a:endParaRPr lang="en-US" dirty="0"/>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551107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756152" y="2458192"/>
            <a:ext cx="2762249" cy="112320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a:r>
              <a:rPr lang="en-US" sz="2000" b="1" dirty="0" smtClean="0">
                <a:solidFill>
                  <a:schemeClr val="bg1"/>
                </a:solidFill>
              </a:rPr>
              <a:t>Storage</a:t>
            </a:r>
            <a:endParaRPr lang="en-US" sz="2000" b="1" dirty="0">
              <a:solidFill>
                <a:schemeClr val="bg1"/>
              </a:solidFill>
            </a:endParaRPr>
          </a:p>
        </p:txBody>
      </p:sp>
      <p:sp>
        <p:nvSpPr>
          <p:cNvPr id="9220" name="Rectangle 4"/>
          <p:cNvSpPr>
            <a:spLocks noChangeArrowheads="1"/>
          </p:cNvSpPr>
          <p:nvPr/>
        </p:nvSpPr>
        <p:spPr bwMode="auto">
          <a:xfrm>
            <a:off x="380011" y="2458192"/>
            <a:ext cx="2871189" cy="112320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a:r>
              <a:rPr lang="en-US" sz="2000" b="1" dirty="0" smtClean="0">
                <a:solidFill>
                  <a:schemeClr val="bg1"/>
                </a:solidFill>
              </a:rPr>
              <a:t>Encoding</a:t>
            </a:r>
            <a:endParaRPr lang="en-US" sz="2000" b="1" dirty="0">
              <a:solidFill>
                <a:schemeClr val="bg1"/>
              </a:solidFill>
            </a:endParaRPr>
          </a:p>
        </p:txBody>
      </p:sp>
      <p:sp>
        <p:nvSpPr>
          <p:cNvPr id="9222" name="Rectangle 6"/>
          <p:cNvSpPr>
            <a:spLocks noChangeArrowheads="1"/>
          </p:cNvSpPr>
          <p:nvPr/>
        </p:nvSpPr>
        <p:spPr bwMode="auto">
          <a:xfrm>
            <a:off x="9023352" y="2458192"/>
            <a:ext cx="2762249" cy="112320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a:r>
              <a:rPr lang="en-US" b="1" dirty="0" smtClean="0">
                <a:solidFill>
                  <a:schemeClr val="bg1"/>
                </a:solidFill>
              </a:rPr>
              <a:t>Retrieval</a:t>
            </a:r>
            <a:endParaRPr lang="en-US" b="1" dirty="0">
              <a:solidFill>
                <a:schemeClr val="bg1"/>
              </a:solidFill>
            </a:endParaRPr>
          </a:p>
        </p:txBody>
      </p:sp>
      <p:sp>
        <p:nvSpPr>
          <p:cNvPr id="9223" name="AutoShape 7"/>
          <p:cNvSpPr>
            <a:spLocks noChangeArrowheads="1"/>
          </p:cNvSpPr>
          <p:nvPr/>
        </p:nvSpPr>
        <p:spPr bwMode="auto">
          <a:xfrm>
            <a:off x="3251201" y="2728913"/>
            <a:ext cx="1504951" cy="485775"/>
          </a:xfrm>
          <a:prstGeom prst="rightArrow">
            <a:avLst>
              <a:gd name="adj1" fmla="val 50000"/>
              <a:gd name="adj2" fmla="val 50245"/>
            </a:avLst>
          </a:prstGeom>
          <a:solidFill>
            <a:schemeClr val="tx1"/>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9224" name="AutoShape 8"/>
          <p:cNvSpPr>
            <a:spLocks noChangeArrowheads="1"/>
          </p:cNvSpPr>
          <p:nvPr/>
        </p:nvSpPr>
        <p:spPr bwMode="auto">
          <a:xfrm>
            <a:off x="7518401" y="2728913"/>
            <a:ext cx="1504951" cy="485775"/>
          </a:xfrm>
          <a:prstGeom prst="rightArrow">
            <a:avLst>
              <a:gd name="adj1" fmla="val 50000"/>
              <a:gd name="adj2" fmla="val 50245"/>
            </a:avLst>
          </a:prstGeom>
          <a:solidFill>
            <a:srgbClr val="000000"/>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9225" name="AutoShape 9"/>
          <p:cNvSpPr>
            <a:spLocks noChangeArrowheads="1"/>
          </p:cNvSpPr>
          <p:nvPr/>
        </p:nvSpPr>
        <p:spPr bwMode="auto">
          <a:xfrm>
            <a:off x="1524001" y="3581401"/>
            <a:ext cx="647700" cy="1358735"/>
          </a:xfrm>
          <a:prstGeom prst="downArrow">
            <a:avLst>
              <a:gd name="adj1" fmla="val 50000"/>
              <a:gd name="adj2" fmla="val 50245"/>
            </a:avLst>
          </a:prstGeom>
          <a:solidFill>
            <a:srgbClr val="000000"/>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9226" name="AutoShape 10"/>
          <p:cNvSpPr>
            <a:spLocks noChangeArrowheads="1"/>
          </p:cNvSpPr>
          <p:nvPr/>
        </p:nvSpPr>
        <p:spPr bwMode="auto">
          <a:xfrm>
            <a:off x="5791201" y="3581401"/>
            <a:ext cx="647700" cy="1358735"/>
          </a:xfrm>
          <a:prstGeom prst="downArrow">
            <a:avLst>
              <a:gd name="adj1" fmla="val 50000"/>
              <a:gd name="adj2" fmla="val 50245"/>
            </a:avLst>
          </a:prstGeom>
          <a:solidFill>
            <a:srgbClr val="000000"/>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9227" name="AutoShape 11"/>
          <p:cNvSpPr>
            <a:spLocks noChangeArrowheads="1"/>
          </p:cNvSpPr>
          <p:nvPr/>
        </p:nvSpPr>
        <p:spPr bwMode="auto">
          <a:xfrm>
            <a:off x="10058401" y="3581401"/>
            <a:ext cx="647700" cy="1358735"/>
          </a:xfrm>
          <a:prstGeom prst="downArrow">
            <a:avLst>
              <a:gd name="adj1" fmla="val 50000"/>
              <a:gd name="adj2" fmla="val 50245"/>
            </a:avLst>
          </a:prstGeom>
          <a:solidFill>
            <a:srgbClr val="000000"/>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14" name="TextBox 13"/>
          <p:cNvSpPr txBox="1"/>
          <p:nvPr/>
        </p:nvSpPr>
        <p:spPr>
          <a:xfrm>
            <a:off x="486138" y="5172237"/>
            <a:ext cx="2661392" cy="400110"/>
          </a:xfrm>
          <a:prstGeom prst="rect">
            <a:avLst/>
          </a:prstGeom>
          <a:noFill/>
          <a:ln>
            <a:noFill/>
          </a:ln>
        </p:spPr>
        <p:txBody>
          <a:bodyPr wrap="square" rtlCol="0">
            <a:spAutoFit/>
          </a:bodyPr>
          <a:lstStyle/>
          <a:p>
            <a:pPr algn="ctr"/>
            <a:r>
              <a:rPr lang="en-GB" sz="2000" dirty="0" smtClean="0">
                <a:solidFill>
                  <a:srgbClr val="000000"/>
                </a:solidFill>
              </a:rPr>
              <a:t>Put in Memory</a:t>
            </a:r>
            <a:endParaRPr lang="en-GB" sz="2000" dirty="0">
              <a:solidFill>
                <a:srgbClr val="000000"/>
              </a:solidFill>
            </a:endParaRPr>
          </a:p>
        </p:txBody>
      </p:sp>
      <p:sp>
        <p:nvSpPr>
          <p:cNvPr id="15" name="TextBox 14"/>
          <p:cNvSpPr txBox="1"/>
          <p:nvPr/>
        </p:nvSpPr>
        <p:spPr>
          <a:xfrm>
            <a:off x="4675324" y="5172237"/>
            <a:ext cx="3245921" cy="400110"/>
          </a:xfrm>
          <a:prstGeom prst="rect">
            <a:avLst/>
          </a:prstGeom>
          <a:noFill/>
        </p:spPr>
        <p:txBody>
          <a:bodyPr wrap="square" rtlCol="0">
            <a:spAutoFit/>
          </a:bodyPr>
          <a:lstStyle/>
          <a:p>
            <a:pPr algn="ctr"/>
            <a:r>
              <a:rPr lang="en-GB" sz="2000" dirty="0" smtClean="0">
                <a:solidFill>
                  <a:srgbClr val="000000"/>
                </a:solidFill>
              </a:rPr>
              <a:t>Maintain in Memory</a:t>
            </a:r>
            <a:endParaRPr lang="en-GB" sz="2000" dirty="0">
              <a:solidFill>
                <a:srgbClr val="000000"/>
              </a:solidFill>
            </a:endParaRPr>
          </a:p>
        </p:txBody>
      </p:sp>
      <p:sp>
        <p:nvSpPr>
          <p:cNvPr id="16" name="TextBox 15"/>
          <p:cNvSpPr txBox="1"/>
          <p:nvPr/>
        </p:nvSpPr>
        <p:spPr>
          <a:xfrm>
            <a:off x="9193837" y="5085837"/>
            <a:ext cx="3594265" cy="400110"/>
          </a:xfrm>
          <a:prstGeom prst="rect">
            <a:avLst/>
          </a:prstGeom>
          <a:noFill/>
        </p:spPr>
        <p:txBody>
          <a:bodyPr wrap="square" rtlCol="0">
            <a:spAutoFit/>
          </a:bodyPr>
          <a:lstStyle/>
          <a:p>
            <a:r>
              <a:rPr lang="en-GB" sz="2000" dirty="0" smtClean="0"/>
              <a:t>Recover from Memory</a:t>
            </a:r>
            <a:endParaRPr lang="en-GB" sz="2000" dirty="0"/>
          </a:p>
        </p:txBody>
      </p:sp>
      <p:sp>
        <p:nvSpPr>
          <p:cNvPr id="3" name="TextBox 2"/>
          <p:cNvSpPr txBox="1"/>
          <p:nvPr/>
        </p:nvSpPr>
        <p:spPr>
          <a:xfrm>
            <a:off x="3533412" y="941760"/>
            <a:ext cx="5097098" cy="523220"/>
          </a:xfrm>
          <a:prstGeom prst="rect">
            <a:avLst/>
          </a:prstGeom>
          <a:noFill/>
        </p:spPr>
        <p:txBody>
          <a:bodyPr wrap="square" rtlCol="0">
            <a:spAutoFit/>
          </a:bodyPr>
          <a:lstStyle/>
          <a:p>
            <a:pPr algn="ctr"/>
            <a:r>
              <a:rPr lang="en-US" sz="2800" dirty="0" smtClean="0"/>
              <a:t>Stages of Memory</a:t>
            </a:r>
            <a:endParaRPr lang="en-US" sz="2800" dirty="0"/>
          </a:p>
        </p:txBody>
      </p:sp>
      <p:sp>
        <p:nvSpPr>
          <p:cNvPr id="17" name="TextBox 16"/>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18" name="Picture 17"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pic>
        <p:nvPicPr>
          <p:cNvPr id="19" name="Picture 18" descr="Bubb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spTree>
    <p:extLst>
      <p:ext uri="{BB962C8B-B14F-4D97-AF65-F5344CB8AC3E}">
        <p14:creationId xmlns:p14="http://schemas.microsoft.com/office/powerpoint/2010/main" val="2995565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2" name="TextBox 1"/>
          <p:cNvSpPr txBox="1"/>
          <p:nvPr/>
        </p:nvSpPr>
        <p:spPr>
          <a:xfrm>
            <a:off x="751605" y="907200"/>
            <a:ext cx="10859411" cy="2985433"/>
          </a:xfrm>
          <a:prstGeom prst="rect">
            <a:avLst/>
          </a:prstGeom>
          <a:noFill/>
        </p:spPr>
        <p:txBody>
          <a:bodyPr wrap="square" rtlCol="0">
            <a:spAutoFit/>
          </a:bodyPr>
          <a:lstStyle/>
          <a:p>
            <a:pPr algn="ctr"/>
            <a:r>
              <a:rPr lang="en-US" sz="3600" dirty="0" smtClean="0"/>
              <a:t>The </a:t>
            </a:r>
            <a:r>
              <a:rPr lang="en-US" sz="3600" dirty="0"/>
              <a:t>M</a:t>
            </a:r>
            <a:r>
              <a:rPr lang="en-US" sz="3600" dirty="0" smtClean="0"/>
              <a:t>agic Number </a:t>
            </a:r>
            <a:r>
              <a:rPr lang="en-GB" sz="3600" dirty="0"/>
              <a:t>=</a:t>
            </a:r>
            <a:r>
              <a:rPr lang="en-US" sz="3600" dirty="0" smtClean="0"/>
              <a:t> 7 (+/-2)</a:t>
            </a:r>
          </a:p>
          <a:p>
            <a:pPr algn="ctr"/>
            <a:endParaRPr lang="en-US" sz="2800" dirty="0" smtClean="0"/>
          </a:p>
          <a:p>
            <a:pPr algn="ctr"/>
            <a:endParaRPr lang="en-US" sz="2800" dirty="0"/>
          </a:p>
          <a:p>
            <a:pPr marL="457200" indent="-457200">
              <a:lnSpc>
                <a:spcPct val="150000"/>
              </a:lnSpc>
              <a:buFont typeface="Arial"/>
              <a:buChar char="•"/>
            </a:pPr>
            <a:r>
              <a:rPr lang="en-US" sz="2400" dirty="0" smtClean="0"/>
              <a:t>Most adults can store between 5 and 9 items in their short term memory </a:t>
            </a:r>
            <a:r>
              <a:rPr lang="en-US" sz="1400" dirty="0" smtClean="0"/>
              <a:t>(Miller 1956)</a:t>
            </a:r>
          </a:p>
          <a:p>
            <a:pPr marL="457200" indent="-457200">
              <a:lnSpc>
                <a:spcPct val="150000"/>
              </a:lnSpc>
              <a:buFont typeface="Arial"/>
              <a:buChar char="•"/>
            </a:pPr>
            <a:r>
              <a:rPr lang="en-US" sz="2400" dirty="0" smtClean="0"/>
              <a:t>Duration of that short term memory 15 -30 seconds </a:t>
            </a:r>
            <a:r>
              <a:rPr lang="en-US" sz="1400" dirty="0" smtClean="0"/>
              <a:t>(Atkinson and Shiffrin 1971) </a:t>
            </a:r>
          </a:p>
          <a:p>
            <a:pPr marL="457200" indent="-457200">
              <a:buFont typeface="Arial"/>
              <a:buChar char="•"/>
            </a:pPr>
            <a:endParaRPr lang="en-US" sz="2400" dirty="0"/>
          </a:p>
        </p:txBody>
      </p:sp>
      <p:pic>
        <p:nvPicPr>
          <p:cNvPr id="5" name="Picture 4" descr="Interview fac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10" y="3706560"/>
            <a:ext cx="3957060" cy="2797199"/>
          </a:xfrm>
          <a:prstGeom prst="rect">
            <a:avLst/>
          </a:prstGeom>
        </p:spPr>
      </p:pic>
      <p:sp>
        <p:nvSpPr>
          <p:cNvPr id="10" name="Wave 9"/>
          <p:cNvSpPr/>
          <p:nvPr/>
        </p:nvSpPr>
        <p:spPr>
          <a:xfrm>
            <a:off x="6600311" y="4078080"/>
            <a:ext cx="812080" cy="80352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65525" y="4734720"/>
            <a:ext cx="4017203" cy="830997"/>
          </a:xfrm>
          <a:prstGeom prst="rect">
            <a:avLst/>
          </a:prstGeom>
          <a:noFill/>
        </p:spPr>
        <p:txBody>
          <a:bodyPr wrap="square" rtlCol="0">
            <a:spAutoFit/>
          </a:bodyPr>
          <a:lstStyle/>
          <a:p>
            <a:r>
              <a:rPr lang="en-US" sz="2400" dirty="0" smtClean="0"/>
              <a:t>NB: The impact and fragility of 2 working memories at work!</a:t>
            </a:r>
            <a:endParaRPr lang="en-US" sz="2400" dirty="0"/>
          </a:p>
        </p:txBody>
      </p:sp>
    </p:spTree>
    <p:extLst>
      <p:ext uri="{BB962C8B-B14F-4D97-AF65-F5344CB8AC3E}">
        <p14:creationId xmlns:p14="http://schemas.microsoft.com/office/powerpoint/2010/main" val="2314100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14400" y="152400"/>
            <a:ext cx="10363200" cy="5334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GB" sz="2800" b="1" dirty="0" smtClean="0">
                <a:solidFill>
                  <a:srgbClr val="000000"/>
                </a:solidFill>
              </a:rPr>
              <a:t>Serious Crime Interview – Anatomy of Process</a:t>
            </a:r>
          </a:p>
        </p:txBody>
      </p:sp>
      <p:sp>
        <p:nvSpPr>
          <p:cNvPr id="12291" name="AutoShape 8"/>
          <p:cNvSpPr>
            <a:spLocks noChangeArrowheads="1"/>
          </p:cNvSpPr>
          <p:nvPr/>
        </p:nvSpPr>
        <p:spPr bwMode="auto">
          <a:xfrm>
            <a:off x="711200" y="838200"/>
            <a:ext cx="107696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smtClean="0">
                <a:solidFill>
                  <a:schemeClr val="bg1"/>
                </a:solidFill>
              </a:rPr>
              <a:t>Serious Crime Committed and Reported</a:t>
            </a:r>
            <a:endParaRPr lang="en-GB" sz="2000" dirty="0">
              <a:solidFill>
                <a:schemeClr val="bg1"/>
              </a:solidFill>
            </a:endParaRPr>
          </a:p>
        </p:txBody>
      </p:sp>
      <p:sp>
        <p:nvSpPr>
          <p:cNvPr id="12292" name="AutoShape 9"/>
          <p:cNvSpPr>
            <a:spLocks noChangeArrowheads="1"/>
          </p:cNvSpPr>
          <p:nvPr/>
        </p:nvSpPr>
        <p:spPr bwMode="auto">
          <a:xfrm>
            <a:off x="1117600" y="1295400"/>
            <a:ext cx="98552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First Complaint</a:t>
            </a:r>
          </a:p>
        </p:txBody>
      </p:sp>
      <p:sp>
        <p:nvSpPr>
          <p:cNvPr id="12293" name="AutoShape 10"/>
          <p:cNvSpPr>
            <a:spLocks noChangeArrowheads="1"/>
          </p:cNvSpPr>
          <p:nvPr/>
        </p:nvSpPr>
        <p:spPr bwMode="auto">
          <a:xfrm>
            <a:off x="1524000" y="1752600"/>
            <a:ext cx="91440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Call taker</a:t>
            </a:r>
          </a:p>
        </p:txBody>
      </p:sp>
      <p:sp>
        <p:nvSpPr>
          <p:cNvPr id="12294" name="AutoShape 11"/>
          <p:cNvSpPr>
            <a:spLocks noChangeArrowheads="1"/>
          </p:cNvSpPr>
          <p:nvPr/>
        </p:nvSpPr>
        <p:spPr bwMode="auto">
          <a:xfrm>
            <a:off x="1828800" y="2209800"/>
            <a:ext cx="84328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Response</a:t>
            </a:r>
          </a:p>
        </p:txBody>
      </p:sp>
      <p:sp>
        <p:nvSpPr>
          <p:cNvPr id="12295" name="AutoShape 12"/>
          <p:cNvSpPr>
            <a:spLocks noChangeArrowheads="1"/>
          </p:cNvSpPr>
          <p:nvPr/>
        </p:nvSpPr>
        <p:spPr bwMode="auto">
          <a:xfrm>
            <a:off x="2235200" y="2667000"/>
            <a:ext cx="76200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S.T.O.</a:t>
            </a:r>
          </a:p>
        </p:txBody>
      </p:sp>
      <p:sp>
        <p:nvSpPr>
          <p:cNvPr id="12296" name="AutoShape 13"/>
          <p:cNvSpPr>
            <a:spLocks noChangeArrowheads="1"/>
          </p:cNvSpPr>
          <p:nvPr/>
        </p:nvSpPr>
        <p:spPr bwMode="auto">
          <a:xfrm>
            <a:off x="2540000" y="3124200"/>
            <a:ext cx="70104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Clinician/FME/Counsellor?</a:t>
            </a:r>
          </a:p>
        </p:txBody>
      </p:sp>
      <p:sp>
        <p:nvSpPr>
          <p:cNvPr id="12297" name="AutoShape 14"/>
          <p:cNvSpPr>
            <a:spLocks noChangeArrowheads="1"/>
          </p:cNvSpPr>
          <p:nvPr/>
        </p:nvSpPr>
        <p:spPr bwMode="auto">
          <a:xfrm>
            <a:off x="2946400" y="3581400"/>
            <a:ext cx="6299200" cy="304800"/>
          </a:xfrm>
          <a:prstGeom prst="roundRect">
            <a:avLst>
              <a:gd name="adj" fmla="val 16667"/>
            </a:avLst>
          </a:prstGeom>
          <a:gradFill rotWithShape="0">
            <a:gsLst>
              <a:gs pos="0">
                <a:srgbClr val="5E1800"/>
              </a:gs>
              <a:gs pos="50000">
                <a:srgbClr val="CC3300"/>
              </a:gs>
              <a:gs pos="100000">
                <a:srgbClr val="5E1800"/>
              </a:gs>
            </a:gsLst>
            <a:lin ang="5400000" scaled="1"/>
          </a:gradFill>
          <a:ln w="9525">
            <a:solidFill>
              <a:schemeClr val="tx1"/>
            </a:solidFill>
            <a:round/>
            <a:headEnd/>
            <a:tailEnd/>
          </a:ln>
        </p:spPr>
        <p:txBody>
          <a:bodyPr wrap="none" anchor="ctr"/>
          <a:lstStyle/>
          <a:p>
            <a:pPr algn="ctr"/>
            <a:r>
              <a:rPr lang="en-GB" sz="2000" b="1" dirty="0">
                <a:solidFill>
                  <a:schemeClr val="bg1"/>
                </a:solidFill>
              </a:rPr>
              <a:t>EVIDENCE IN CHIEF INTERVIEW</a:t>
            </a:r>
          </a:p>
        </p:txBody>
      </p:sp>
      <p:sp>
        <p:nvSpPr>
          <p:cNvPr id="12298" name="AutoShape 15"/>
          <p:cNvSpPr>
            <a:spLocks noChangeArrowheads="1"/>
          </p:cNvSpPr>
          <p:nvPr/>
        </p:nvSpPr>
        <p:spPr bwMode="auto">
          <a:xfrm>
            <a:off x="3352800" y="4038600"/>
            <a:ext cx="54864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Re-interview(s)</a:t>
            </a:r>
          </a:p>
        </p:txBody>
      </p:sp>
      <p:sp>
        <p:nvSpPr>
          <p:cNvPr id="12299" name="AutoShape 16"/>
          <p:cNvSpPr>
            <a:spLocks noChangeArrowheads="1"/>
          </p:cNvSpPr>
          <p:nvPr/>
        </p:nvSpPr>
        <p:spPr bwMode="auto">
          <a:xfrm>
            <a:off x="3860800" y="4495800"/>
            <a:ext cx="46736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CPS Pre-trial Interview</a:t>
            </a:r>
          </a:p>
        </p:txBody>
      </p:sp>
      <p:sp>
        <p:nvSpPr>
          <p:cNvPr id="12300" name="AutoShape 17"/>
          <p:cNvSpPr>
            <a:spLocks noChangeArrowheads="1"/>
          </p:cNvSpPr>
          <p:nvPr/>
        </p:nvSpPr>
        <p:spPr bwMode="auto">
          <a:xfrm>
            <a:off x="4267200" y="4953000"/>
            <a:ext cx="38608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Evidence in Chief</a:t>
            </a:r>
          </a:p>
        </p:txBody>
      </p:sp>
      <p:sp>
        <p:nvSpPr>
          <p:cNvPr id="12301" name="AutoShape 20"/>
          <p:cNvSpPr>
            <a:spLocks noChangeArrowheads="1"/>
          </p:cNvSpPr>
          <p:nvPr/>
        </p:nvSpPr>
        <p:spPr bwMode="auto">
          <a:xfrm>
            <a:off x="4572000" y="5410200"/>
            <a:ext cx="3352800" cy="304800"/>
          </a:xfrm>
          <a:prstGeom prst="roundRect">
            <a:avLst>
              <a:gd name="adj" fmla="val 16667"/>
            </a:avLst>
          </a:prstGeom>
          <a:gradFill rotWithShape="0">
            <a:gsLst>
              <a:gs pos="0">
                <a:srgbClr val="3399FF"/>
              </a:gs>
              <a:gs pos="100000">
                <a:srgbClr val="184776"/>
              </a:gs>
            </a:gsLst>
            <a:lin ang="5400000" scaled="1"/>
          </a:gradFill>
          <a:ln w="9525">
            <a:solidFill>
              <a:schemeClr val="tx1"/>
            </a:solidFill>
            <a:round/>
            <a:headEnd/>
            <a:tailEnd/>
          </a:ln>
        </p:spPr>
        <p:txBody>
          <a:bodyPr wrap="none" anchor="ctr"/>
          <a:lstStyle/>
          <a:p>
            <a:pPr algn="ctr"/>
            <a:r>
              <a:rPr lang="en-GB" sz="2000" dirty="0">
                <a:solidFill>
                  <a:schemeClr val="bg1"/>
                </a:solidFill>
              </a:rPr>
              <a:t>Cross Examination</a:t>
            </a:r>
          </a:p>
        </p:txBody>
      </p:sp>
      <p:sp>
        <p:nvSpPr>
          <p:cNvPr id="12302" name="Text Box 21"/>
          <p:cNvSpPr txBox="1">
            <a:spLocks noChangeArrowheads="1"/>
          </p:cNvSpPr>
          <p:nvPr/>
        </p:nvSpPr>
        <p:spPr bwMode="auto">
          <a:xfrm>
            <a:off x="1563686" y="5867400"/>
            <a:ext cx="8803294" cy="723275"/>
          </a:xfrm>
          <a:prstGeom prst="rect">
            <a:avLst/>
          </a:prstGeom>
          <a:noFill/>
          <a:ln w="9525">
            <a:noFill/>
            <a:miter lim="800000"/>
            <a:headEnd/>
            <a:tailEnd/>
          </a:ln>
        </p:spPr>
        <p:txBody>
          <a:bodyPr wrap="square">
            <a:spAutoFit/>
          </a:bodyPr>
          <a:lstStyle/>
          <a:p>
            <a:pPr algn="ctr">
              <a:spcBef>
                <a:spcPct val="50000"/>
              </a:spcBef>
            </a:pPr>
            <a:r>
              <a:rPr lang="en-GB" sz="2000" dirty="0">
                <a:solidFill>
                  <a:srgbClr val="000000"/>
                </a:solidFill>
              </a:rPr>
              <a:t>“Why are you investing so much in resources setting your victims up to fail”?</a:t>
            </a:r>
          </a:p>
          <a:p>
            <a:pPr algn="ctr">
              <a:spcBef>
                <a:spcPct val="50000"/>
              </a:spcBef>
            </a:pPr>
            <a:r>
              <a:rPr lang="en-GB" sz="1400" dirty="0" smtClean="0">
                <a:solidFill>
                  <a:srgbClr val="000000"/>
                </a:solidFill>
              </a:rPr>
              <a:t>(Professor Lorraine </a:t>
            </a:r>
            <a:r>
              <a:rPr lang="en-GB" sz="1400" dirty="0">
                <a:solidFill>
                  <a:srgbClr val="000000"/>
                </a:solidFill>
              </a:rPr>
              <a:t>Hope Sept 2010)</a:t>
            </a:r>
          </a:p>
        </p:txBody>
      </p:sp>
      <p:pic>
        <p:nvPicPr>
          <p:cNvPr id="15" name="Picture 14"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6" name="Picture 15"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18" name="TextBox 1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9637291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2" name="TextBox 1"/>
          <p:cNvSpPr txBox="1"/>
          <p:nvPr/>
        </p:nvSpPr>
        <p:spPr>
          <a:xfrm>
            <a:off x="1835486" y="585799"/>
            <a:ext cx="8678359" cy="6432531"/>
          </a:xfrm>
          <a:prstGeom prst="rect">
            <a:avLst/>
          </a:prstGeom>
          <a:noFill/>
        </p:spPr>
        <p:txBody>
          <a:bodyPr wrap="square" rtlCol="0">
            <a:spAutoFit/>
          </a:bodyPr>
          <a:lstStyle/>
          <a:p>
            <a:r>
              <a:rPr lang="en-US" sz="2800" dirty="0" smtClean="0"/>
              <a:t>Written note-taking</a:t>
            </a:r>
          </a:p>
          <a:p>
            <a:endParaRPr lang="en-US" sz="2800" dirty="0"/>
          </a:p>
          <a:p>
            <a:pPr marL="342900" indent="-342900">
              <a:buFont typeface="Arial"/>
              <a:buChar char="•"/>
            </a:pPr>
            <a:r>
              <a:rPr lang="en-US" sz="2400" dirty="0" smtClean="0"/>
              <a:t>Longhand</a:t>
            </a:r>
          </a:p>
          <a:p>
            <a:pPr marL="342900" indent="-342900">
              <a:buFont typeface="Arial"/>
              <a:buChar char="•"/>
            </a:pPr>
            <a:r>
              <a:rPr lang="en-US" sz="2400" dirty="0" smtClean="0"/>
              <a:t>Shorthand</a:t>
            </a:r>
          </a:p>
          <a:p>
            <a:pPr marL="342900" indent="-342900">
              <a:buFont typeface="Arial"/>
              <a:buChar char="•"/>
            </a:pPr>
            <a:r>
              <a:rPr lang="en-US" sz="2400" dirty="0" smtClean="0"/>
              <a:t>Bullet points</a:t>
            </a:r>
          </a:p>
          <a:p>
            <a:pPr marL="342900" indent="-342900">
              <a:buFont typeface="Arial"/>
              <a:buChar char="•"/>
            </a:pPr>
            <a:r>
              <a:rPr lang="en-US" sz="2400" dirty="0" smtClean="0"/>
              <a:t>Spidergraph</a:t>
            </a:r>
          </a:p>
          <a:p>
            <a:pPr marL="342900" indent="-342900">
              <a:buFont typeface="Arial"/>
              <a:buChar char="•"/>
            </a:pPr>
            <a:r>
              <a:rPr lang="en-US" sz="2400" dirty="0" smtClean="0"/>
              <a:t>Mind maps</a:t>
            </a:r>
          </a:p>
          <a:p>
            <a:pPr marL="342900" indent="-342900">
              <a:buFont typeface="Arial"/>
              <a:buChar char="•"/>
            </a:pPr>
            <a:endParaRPr lang="en-US" sz="2400" dirty="0"/>
          </a:p>
          <a:p>
            <a:pPr marL="342900" indent="-342900">
              <a:buFont typeface="Arial"/>
              <a:buChar char="•"/>
            </a:pPr>
            <a:r>
              <a:rPr lang="en-US" sz="2400" dirty="0" smtClean="0"/>
              <a:t>AUDIO RECORD</a:t>
            </a:r>
            <a:r>
              <a:rPr lang="en-US" sz="2400" dirty="0"/>
              <a:t>!</a:t>
            </a:r>
            <a:endParaRPr lang="en-US" sz="2400" dirty="0" smtClean="0"/>
          </a:p>
          <a:p>
            <a:pPr marL="342900" indent="-342900">
              <a:buFont typeface="Arial"/>
              <a:buChar char="•"/>
            </a:pPr>
            <a:endParaRPr lang="en-US" sz="2400" dirty="0"/>
          </a:p>
          <a:p>
            <a:r>
              <a:rPr lang="en-US" sz="3600" dirty="0" smtClean="0"/>
              <a:t>Remember! </a:t>
            </a:r>
            <a:r>
              <a:rPr lang="en-US" sz="3600" dirty="0"/>
              <a:t>A</a:t>
            </a:r>
            <a:r>
              <a:rPr lang="en-US" sz="3600" dirty="0" smtClean="0"/>
              <a:t>fter about 30 seconds of written note-taking you are relying purely on memory, NOT listening, and applying bias</a:t>
            </a:r>
          </a:p>
          <a:p>
            <a:endParaRPr lang="en-US" sz="2800" dirty="0"/>
          </a:p>
          <a:p>
            <a:endParaRPr lang="en-US" sz="2800" dirty="0"/>
          </a:p>
        </p:txBody>
      </p:sp>
      <p:sp>
        <p:nvSpPr>
          <p:cNvPr id="4" name="Wave 3"/>
          <p:cNvSpPr/>
          <p:nvPr/>
        </p:nvSpPr>
        <p:spPr>
          <a:xfrm>
            <a:off x="779326" y="3890168"/>
            <a:ext cx="914400" cy="91440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Wave 6"/>
          <p:cNvSpPr/>
          <p:nvPr/>
        </p:nvSpPr>
        <p:spPr>
          <a:xfrm>
            <a:off x="10108715" y="5577083"/>
            <a:ext cx="914400" cy="91440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0" name="Picture 9"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11" name="TextBox 10"/>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12592823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p:cNvSpPr txBox="1">
            <a:spLocks noChangeArrowheads="1"/>
          </p:cNvSpPr>
          <p:nvPr/>
        </p:nvSpPr>
        <p:spPr bwMode="auto">
          <a:xfrm>
            <a:off x="1698120" y="344125"/>
            <a:ext cx="4032448" cy="523220"/>
          </a:xfrm>
          <a:prstGeom prst="rect">
            <a:avLst/>
          </a:prstGeom>
          <a:noFill/>
          <a:ln w="9525">
            <a:noFill/>
            <a:miter lim="800000"/>
            <a:headEnd/>
            <a:tailEnd/>
          </a:ln>
        </p:spPr>
        <p:txBody>
          <a:bodyPr wrap="square">
            <a:spAutoFit/>
          </a:bodyPr>
          <a:lstStyle/>
          <a:p>
            <a:pPr algn="ctr"/>
            <a:r>
              <a:rPr lang="en-GB" sz="2800" dirty="0">
                <a:solidFill>
                  <a:srgbClr val="000000"/>
                </a:solidFill>
              </a:rPr>
              <a:t>The </a:t>
            </a:r>
            <a:r>
              <a:rPr lang="en-GB" sz="2800" dirty="0" smtClean="0">
                <a:solidFill>
                  <a:srgbClr val="000000"/>
                </a:solidFill>
              </a:rPr>
              <a:t>Solution!</a:t>
            </a:r>
            <a:endParaRPr lang="en-GB" sz="2800" dirty="0">
              <a:solidFill>
                <a:srgbClr val="000000"/>
              </a:solidFill>
            </a:endParaRPr>
          </a:p>
        </p:txBody>
      </p:sp>
      <p:pic>
        <p:nvPicPr>
          <p:cNvPr id="5" name="Picture 4"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6" name="Picture 5"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3" name="TextBox 2"/>
          <p:cNvSpPr txBox="1"/>
          <p:nvPr/>
        </p:nvSpPr>
        <p:spPr>
          <a:xfrm>
            <a:off x="544264" y="4613760"/>
            <a:ext cx="4526917" cy="830997"/>
          </a:xfrm>
          <a:prstGeom prst="rect">
            <a:avLst/>
          </a:prstGeom>
          <a:noFill/>
        </p:spPr>
        <p:txBody>
          <a:bodyPr wrap="square" rtlCol="0">
            <a:spAutoFit/>
          </a:bodyPr>
          <a:lstStyle/>
          <a:p>
            <a:r>
              <a:rPr lang="en-US" sz="2400" dirty="0" smtClean="0"/>
              <a:t>Audio and/or Visually record investigative interviews</a:t>
            </a:r>
            <a:endParaRPr lang="en-US" sz="2400" dirty="0"/>
          </a:p>
        </p:txBody>
      </p:sp>
      <p:pic>
        <p:nvPicPr>
          <p:cNvPr id="4" name="Picture 3" descr="unnamed-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781" y="1292830"/>
            <a:ext cx="2885475" cy="2426422"/>
          </a:xfrm>
          <a:prstGeom prst="rect">
            <a:avLst/>
          </a:prstGeom>
        </p:spPr>
      </p:pic>
      <p:pic>
        <p:nvPicPr>
          <p:cNvPr id="9" name="Picture 8" descr="unnam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68" y="1831680"/>
            <a:ext cx="3611106" cy="2589840"/>
          </a:xfrm>
          <a:prstGeom prst="rect">
            <a:avLst/>
          </a:prstGeom>
        </p:spPr>
      </p:pic>
      <p:sp>
        <p:nvSpPr>
          <p:cNvPr id="12" name="TextBox 11"/>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13" name="Wave 12"/>
          <p:cNvSpPr/>
          <p:nvPr/>
        </p:nvSpPr>
        <p:spPr>
          <a:xfrm>
            <a:off x="7108994" y="4162172"/>
            <a:ext cx="914400" cy="914400"/>
          </a:xfrm>
          <a:prstGeom prst="wav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7852987" y="4933440"/>
            <a:ext cx="4198627" cy="1169551"/>
          </a:xfrm>
          <a:prstGeom prst="rect">
            <a:avLst/>
          </a:prstGeom>
          <a:noFill/>
        </p:spPr>
        <p:txBody>
          <a:bodyPr wrap="square" rtlCol="0">
            <a:spAutoFit/>
          </a:bodyPr>
          <a:lstStyle/>
          <a:p>
            <a:r>
              <a:rPr lang="en-US" sz="2800" dirty="0" smtClean="0"/>
              <a:t>BEWARE! </a:t>
            </a:r>
          </a:p>
          <a:p>
            <a:endParaRPr lang="en-US" dirty="0"/>
          </a:p>
          <a:p>
            <a:r>
              <a:rPr lang="en-US" sz="2400" dirty="0" smtClean="0"/>
              <a:t>The recording of poor practice!</a:t>
            </a:r>
            <a:endParaRPr lang="en-US" sz="2400" dirty="0"/>
          </a:p>
        </p:txBody>
      </p:sp>
    </p:spTree>
    <p:extLst>
      <p:ext uri="{BB962C8B-B14F-4D97-AF65-F5344CB8AC3E}">
        <p14:creationId xmlns:p14="http://schemas.microsoft.com/office/powerpoint/2010/main" val="36797742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nts Sca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21117" y="665717"/>
            <a:ext cx="2441405" cy="3401954"/>
          </a:xfrm>
          <a:prstGeom prst="rect">
            <a:avLst/>
          </a:prstGeom>
        </p:spPr>
      </p:pic>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smtClean="0">
                <a:solidFill>
                  <a:schemeClr val="accent3">
                    <a:lumMod val="50000"/>
                  </a:schemeClr>
                </a:solidFill>
              </a:rPr>
              <a:t>Presentation © Intersol Global</a:t>
            </a:r>
            <a:endParaRPr lang="en-US" sz="1000">
              <a:solidFill>
                <a:schemeClr val="accent3">
                  <a:lumMod val="50000"/>
                </a:schemeClr>
              </a:solidFill>
            </a:endParaRPr>
          </a:p>
        </p:txBody>
      </p:sp>
      <p:pic>
        <p:nvPicPr>
          <p:cNvPr id="5" name="Picture 4"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0" y="57076"/>
            <a:ext cx="606478" cy="728534"/>
          </a:xfrm>
          <a:prstGeom prst="rect">
            <a:avLst/>
          </a:prstGeom>
        </p:spPr>
      </p:pic>
      <p:pic>
        <p:nvPicPr>
          <p:cNvPr id="2" name="Picture 1" descr="Interview Plan Sca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34032" y="783528"/>
            <a:ext cx="4285937" cy="5972202"/>
          </a:xfrm>
          <a:prstGeom prst="rect">
            <a:avLst/>
          </a:prstGeom>
        </p:spPr>
      </p:pic>
      <p:sp>
        <p:nvSpPr>
          <p:cNvPr id="4" name="TextBox 3"/>
          <p:cNvSpPr txBox="1"/>
          <p:nvPr/>
        </p:nvSpPr>
        <p:spPr>
          <a:xfrm>
            <a:off x="948408" y="484137"/>
            <a:ext cx="2582885" cy="584776"/>
          </a:xfrm>
          <a:prstGeom prst="rect">
            <a:avLst/>
          </a:prstGeom>
          <a:noFill/>
        </p:spPr>
        <p:txBody>
          <a:bodyPr wrap="square" rtlCol="0">
            <a:spAutoFit/>
          </a:bodyPr>
          <a:lstStyle/>
          <a:p>
            <a:r>
              <a:rPr lang="en-US" sz="3200" b="1" dirty="0" smtClean="0">
                <a:solidFill>
                  <a:srgbClr val="000000"/>
                </a:solidFill>
                <a:latin typeface="+mj-lt"/>
              </a:rPr>
              <a:t>Interview Plan</a:t>
            </a:r>
            <a:endParaRPr lang="en-US" sz="3200" b="1" dirty="0">
              <a:solidFill>
                <a:srgbClr val="000000"/>
              </a:solidFill>
              <a:latin typeface="+mj-lt"/>
            </a:endParaRPr>
          </a:p>
        </p:txBody>
      </p:sp>
      <p:pic>
        <p:nvPicPr>
          <p:cNvPr id="7" name="Picture 6" descr="Nine Sq Scan.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111" y="2040457"/>
            <a:ext cx="2746626" cy="3882932"/>
          </a:xfrm>
          <a:prstGeom prst="rect">
            <a:avLst/>
          </a:prstGeom>
        </p:spPr>
      </p:pic>
      <p:pic>
        <p:nvPicPr>
          <p:cNvPr id="10" name="Picture 8"/>
          <p:cNvPicPr>
            <a:picLocks noChangeAspect="1" noChangeArrowheads="1"/>
          </p:cNvPicPr>
          <p:nvPr/>
        </p:nvPicPr>
        <p:blipFill>
          <a:blip r:embed="rId6"/>
          <a:srcRect/>
          <a:stretch>
            <a:fillRect/>
          </a:stretch>
        </p:blipFill>
        <p:spPr bwMode="auto">
          <a:xfrm>
            <a:off x="396769" y="4016702"/>
            <a:ext cx="3918746" cy="2511329"/>
          </a:xfrm>
          <a:prstGeom prst="rect">
            <a:avLst/>
          </a:prstGeom>
          <a:noFill/>
          <a:ln w="9525">
            <a:noFill/>
            <a:miter lim="800000"/>
            <a:headEnd/>
            <a:tailEnd/>
          </a:ln>
        </p:spPr>
      </p:pic>
      <p:sp>
        <p:nvSpPr>
          <p:cNvPr id="8" name="Right Arrow 7"/>
          <p:cNvSpPr/>
          <p:nvPr/>
        </p:nvSpPr>
        <p:spPr>
          <a:xfrm>
            <a:off x="3396279" y="3652844"/>
            <a:ext cx="3274984" cy="613566"/>
          </a:xfrm>
          <a:prstGeom prst="rightArrow">
            <a:avLst/>
          </a:prstGeom>
          <a:solidFill>
            <a:schemeClr val="tx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VET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4103062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 mgm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98" y="-714777"/>
            <a:ext cx="11551916" cy="7834568"/>
          </a:xfrm>
          <a:prstGeom prst="rect">
            <a:avLst/>
          </a:prstGeom>
        </p:spPr>
      </p:pic>
      <p:sp>
        <p:nvSpPr>
          <p:cNvPr id="3" name="TextBox 2"/>
          <p:cNvSpPr txBox="1"/>
          <p:nvPr/>
        </p:nvSpPr>
        <p:spPr>
          <a:xfrm>
            <a:off x="2083010" y="141104"/>
            <a:ext cx="8684974" cy="523220"/>
          </a:xfrm>
          <a:prstGeom prst="rect">
            <a:avLst/>
          </a:prstGeom>
          <a:noFill/>
        </p:spPr>
        <p:txBody>
          <a:bodyPr wrap="square" rtlCol="0">
            <a:spAutoFit/>
          </a:bodyPr>
          <a:lstStyle/>
          <a:p>
            <a:pPr algn="ctr"/>
            <a:r>
              <a:rPr lang="en-US" sz="2800" dirty="0" smtClean="0">
                <a:solidFill>
                  <a:srgbClr val="000000"/>
                </a:solidFill>
              </a:rPr>
              <a:t>Case Management - the process involved </a:t>
            </a:r>
            <a:endParaRPr lang="en-US" sz="2800" dirty="0">
              <a:solidFill>
                <a:srgbClr val="000000"/>
              </a:solidFill>
            </a:endParaRPr>
          </a:p>
        </p:txBody>
      </p:sp>
      <p:sp>
        <p:nvSpPr>
          <p:cNvPr id="6" name="TextBox 5"/>
          <p:cNvSpPr txBox="1"/>
          <p:nvPr/>
        </p:nvSpPr>
        <p:spPr>
          <a:xfrm>
            <a:off x="9844364" y="3453786"/>
            <a:ext cx="2347636" cy="830997"/>
          </a:xfrm>
          <a:prstGeom prst="rect">
            <a:avLst/>
          </a:prstGeom>
          <a:noFill/>
        </p:spPr>
        <p:txBody>
          <a:bodyPr wrap="square" rtlCol="0">
            <a:spAutoFit/>
          </a:bodyPr>
          <a:lstStyle/>
          <a:p>
            <a:pPr algn="ctr"/>
            <a:r>
              <a:rPr lang="en-US" sz="2400" dirty="0" smtClean="0">
                <a:solidFill>
                  <a:srgbClr val="000000"/>
                </a:solidFill>
              </a:rPr>
              <a:t>The business outcome</a:t>
            </a:r>
            <a:endParaRPr lang="en-US" sz="2400" dirty="0">
              <a:solidFill>
                <a:srgbClr val="000000"/>
              </a:solidFill>
            </a:endParaRPr>
          </a:p>
        </p:txBody>
      </p:sp>
      <p:sp>
        <p:nvSpPr>
          <p:cNvPr id="4" name="TextBox 3"/>
          <p:cNvSpPr txBox="1"/>
          <p:nvPr/>
        </p:nvSpPr>
        <p:spPr>
          <a:xfrm>
            <a:off x="932260" y="5998428"/>
            <a:ext cx="10187303" cy="461665"/>
          </a:xfrm>
          <a:prstGeom prst="rect">
            <a:avLst/>
          </a:prstGeom>
          <a:noFill/>
        </p:spPr>
        <p:txBody>
          <a:bodyPr wrap="square" rtlCol="0">
            <a:spAutoFit/>
          </a:bodyPr>
          <a:lstStyle/>
          <a:p>
            <a:pPr algn="ctr"/>
            <a:r>
              <a:rPr lang="en-US" sz="2400" dirty="0" smtClean="0">
                <a:solidFill>
                  <a:srgbClr val="000000"/>
                </a:solidFill>
              </a:rPr>
              <a:t>Intersol and AVET adding value, quality, and excellence at every stage</a:t>
            </a:r>
            <a:endParaRPr lang="en-US" sz="2400" dirty="0">
              <a:solidFill>
                <a:srgbClr val="000000"/>
              </a:solidFill>
            </a:endParaRPr>
          </a:p>
        </p:txBody>
      </p:sp>
      <p:pic>
        <p:nvPicPr>
          <p:cNvPr id="10" name="Picture 9"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1" name="Picture 10"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5" name="Rectangle 4"/>
          <p:cNvSpPr/>
          <p:nvPr/>
        </p:nvSpPr>
        <p:spPr>
          <a:xfrm>
            <a:off x="229301" y="4116974"/>
            <a:ext cx="1990961" cy="830997"/>
          </a:xfrm>
          <a:prstGeom prst="rect">
            <a:avLst/>
          </a:prstGeom>
        </p:spPr>
        <p:txBody>
          <a:bodyPr wrap="square">
            <a:spAutoFit/>
          </a:bodyPr>
          <a:lstStyle/>
          <a:p>
            <a:pPr algn="ctr"/>
            <a:r>
              <a:rPr lang="en-US" sz="2400" dirty="0"/>
              <a:t>The business ‘problem’</a:t>
            </a: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49269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m 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8" y="672551"/>
            <a:ext cx="12173002" cy="6766188"/>
          </a:xfrm>
          <a:prstGeom prst="rect">
            <a:avLst/>
          </a:prstGeom>
        </p:spPr>
      </p:pic>
      <p:sp>
        <p:nvSpPr>
          <p:cNvPr id="3" name="TextBox 2"/>
          <p:cNvSpPr txBox="1"/>
          <p:nvPr/>
        </p:nvSpPr>
        <p:spPr>
          <a:xfrm>
            <a:off x="0" y="260592"/>
            <a:ext cx="12191999" cy="800219"/>
          </a:xfrm>
          <a:prstGeom prst="rect">
            <a:avLst/>
          </a:prstGeom>
          <a:noFill/>
        </p:spPr>
        <p:txBody>
          <a:bodyPr wrap="square" rtlCol="0">
            <a:spAutoFit/>
          </a:bodyPr>
          <a:lstStyle/>
          <a:p>
            <a:pPr algn="ctr"/>
            <a:r>
              <a:rPr lang="en-US" sz="2800" dirty="0" smtClean="0"/>
              <a:t>Extraordinary </a:t>
            </a:r>
            <a:r>
              <a:rPr lang="en-US" sz="2800" dirty="0"/>
              <a:t>C</a:t>
            </a:r>
            <a:r>
              <a:rPr lang="en-US" sz="2800" dirty="0" smtClean="0"/>
              <a:t>ase Management (ECM®) </a:t>
            </a:r>
          </a:p>
          <a:p>
            <a:pPr algn="ctr"/>
            <a:r>
              <a:rPr lang="en-US" i="1" dirty="0" smtClean="0"/>
              <a:t>‘the difference that makes the difference’</a:t>
            </a:r>
            <a:endParaRPr lang="en-US" i="1" dirty="0"/>
          </a:p>
        </p:txBody>
      </p:sp>
      <p:pic>
        <p:nvPicPr>
          <p:cNvPr id="7" name="Picture 6"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9" name="Picture 8"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4" name="TextBox 3"/>
          <p:cNvSpPr txBox="1"/>
          <p:nvPr/>
        </p:nvSpPr>
        <p:spPr>
          <a:xfrm>
            <a:off x="8578675" y="984960"/>
            <a:ext cx="1961087" cy="830997"/>
          </a:xfrm>
          <a:prstGeom prst="rect">
            <a:avLst/>
          </a:prstGeom>
          <a:noFill/>
        </p:spPr>
        <p:txBody>
          <a:bodyPr wrap="square" rtlCol="0">
            <a:spAutoFit/>
          </a:bodyPr>
          <a:lstStyle/>
          <a:p>
            <a:pPr algn="ctr"/>
            <a:r>
              <a:rPr lang="en-US" sz="2400" dirty="0" smtClean="0"/>
              <a:t>The Business outcome</a:t>
            </a:r>
            <a:endParaRPr lang="en-US" sz="2400" dirty="0"/>
          </a:p>
        </p:txBody>
      </p:sp>
      <p:sp>
        <p:nvSpPr>
          <p:cNvPr id="5" name="TextBox 4"/>
          <p:cNvSpPr txBox="1"/>
          <p:nvPr/>
        </p:nvSpPr>
        <p:spPr>
          <a:xfrm>
            <a:off x="907111" y="4345920"/>
            <a:ext cx="2082035" cy="830997"/>
          </a:xfrm>
          <a:prstGeom prst="rect">
            <a:avLst/>
          </a:prstGeom>
          <a:noFill/>
        </p:spPr>
        <p:txBody>
          <a:bodyPr wrap="square" rtlCol="0">
            <a:spAutoFit/>
          </a:bodyPr>
          <a:lstStyle/>
          <a:p>
            <a:pPr algn="ctr"/>
            <a:r>
              <a:rPr lang="en-US" sz="2400" dirty="0" smtClean="0"/>
              <a:t>The business ‘problem’</a:t>
            </a:r>
            <a:endParaRPr lang="en-US" sz="2400" dirty="0"/>
          </a:p>
        </p:txBody>
      </p:sp>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1069440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328320"/>
            <a:ext cx="12192000" cy="5478424"/>
          </a:xfrm>
          <a:prstGeom prst="rect">
            <a:avLst/>
          </a:prstGeom>
          <a:noFill/>
          <a:ln w="9525">
            <a:noFill/>
            <a:miter lim="800000"/>
            <a:headEnd/>
            <a:tailEnd/>
          </a:ln>
        </p:spPr>
        <p:txBody>
          <a:bodyPr wrap="square">
            <a:spAutoFit/>
          </a:bodyPr>
          <a:lstStyle/>
          <a:p>
            <a:r>
              <a:rPr lang="en-GB" sz="3200" b="1" dirty="0" smtClean="0">
                <a:solidFill>
                  <a:schemeClr val="tx1">
                    <a:lumMod val="75000"/>
                    <a:lumOff val="25000"/>
                  </a:schemeClr>
                </a:solidFill>
                <a:latin typeface="Calibri" pitchFamily="34" charset="0"/>
              </a:rPr>
              <a:t>	</a:t>
            </a:r>
          </a:p>
          <a:p>
            <a:r>
              <a:rPr lang="en-GB" sz="3200" b="1" dirty="0">
                <a:solidFill>
                  <a:schemeClr val="tx1">
                    <a:lumMod val="75000"/>
                    <a:lumOff val="25000"/>
                  </a:schemeClr>
                </a:solidFill>
                <a:latin typeface="Calibri" pitchFamily="34" charset="0"/>
              </a:rPr>
              <a:t>	</a:t>
            </a:r>
            <a:r>
              <a:rPr lang="en-GB" sz="2800" dirty="0" smtClean="0">
                <a:solidFill>
                  <a:srgbClr val="000000"/>
                </a:solidFill>
                <a:latin typeface="Calibri" pitchFamily="34" charset="0"/>
              </a:rPr>
              <a:t>Key </a:t>
            </a:r>
            <a:r>
              <a:rPr lang="en-GB" sz="2800" dirty="0">
                <a:solidFill>
                  <a:srgbClr val="000000"/>
                </a:solidFill>
                <a:latin typeface="Calibri" pitchFamily="34" charset="0"/>
              </a:rPr>
              <a:t>P</a:t>
            </a:r>
            <a:r>
              <a:rPr lang="en-GB" sz="2800" dirty="0" smtClean="0">
                <a:solidFill>
                  <a:srgbClr val="000000"/>
                </a:solidFill>
                <a:latin typeface="Calibri" pitchFamily="34" charset="0"/>
              </a:rPr>
              <a:t>oints </a:t>
            </a:r>
            <a:r>
              <a:rPr lang="en-GB" sz="2800" dirty="0">
                <a:solidFill>
                  <a:srgbClr val="000000"/>
                </a:solidFill>
                <a:latin typeface="Calibri" pitchFamily="34" charset="0"/>
              </a:rPr>
              <a:t>re </a:t>
            </a:r>
            <a:r>
              <a:rPr lang="en-GB" sz="2800" dirty="0" smtClean="0">
                <a:solidFill>
                  <a:srgbClr val="000000"/>
                </a:solidFill>
                <a:latin typeface="Calibri" pitchFamily="34" charset="0"/>
              </a:rPr>
              <a:t>Memory </a:t>
            </a:r>
            <a:r>
              <a:rPr lang="en-GB" sz="1600" i="1" dirty="0">
                <a:solidFill>
                  <a:srgbClr val="000000"/>
                </a:solidFill>
                <a:latin typeface="Calibri" pitchFamily="34" charset="0"/>
              </a:rPr>
              <a:t>(</a:t>
            </a:r>
            <a:r>
              <a:rPr lang="en-GB" sz="1600" i="1" dirty="0" smtClean="0">
                <a:solidFill>
                  <a:srgbClr val="000000"/>
                </a:solidFill>
                <a:latin typeface="Calibri" pitchFamily="34" charset="0"/>
              </a:rPr>
              <a:t>Guidelines </a:t>
            </a:r>
            <a:r>
              <a:rPr lang="en-GB" sz="1600" i="1" dirty="0">
                <a:solidFill>
                  <a:srgbClr val="000000"/>
                </a:solidFill>
                <a:latin typeface="Calibri" pitchFamily="34" charset="0"/>
              </a:rPr>
              <a:t>on Memory and the </a:t>
            </a:r>
            <a:r>
              <a:rPr lang="en-GB" sz="1600" i="1" dirty="0" smtClean="0">
                <a:solidFill>
                  <a:srgbClr val="000000"/>
                </a:solidFill>
                <a:latin typeface="Calibri" pitchFamily="34" charset="0"/>
              </a:rPr>
              <a:t>Law</a:t>
            </a:r>
            <a:r>
              <a:rPr lang="en-GB" sz="1600" i="1" dirty="0">
                <a:solidFill>
                  <a:srgbClr val="000000"/>
                </a:solidFill>
                <a:latin typeface="Calibri" pitchFamily="34" charset="0"/>
              </a:rPr>
              <a:t>)</a:t>
            </a:r>
            <a:endParaRPr lang="en-GB" sz="1600" i="1" u="sng" dirty="0">
              <a:solidFill>
                <a:srgbClr val="000000"/>
              </a:solidFill>
              <a:latin typeface="Calibri" pitchFamily="34" charset="0"/>
            </a:endParaRPr>
          </a:p>
          <a:p>
            <a:r>
              <a:rPr lang="en-GB" sz="2000" i="1" dirty="0" smtClean="0">
                <a:solidFill>
                  <a:srgbClr val="000000"/>
                </a:solidFill>
                <a:latin typeface="Calibri" pitchFamily="34" charset="0"/>
              </a:rPr>
              <a:t>	</a:t>
            </a:r>
            <a:r>
              <a:rPr lang="en-GB" i="1" dirty="0" smtClean="0">
                <a:solidFill>
                  <a:srgbClr val="000000"/>
                </a:solidFill>
                <a:latin typeface="Calibri" pitchFamily="34" charset="0"/>
              </a:rPr>
              <a:t>(Recommendations </a:t>
            </a:r>
            <a:r>
              <a:rPr lang="en-GB" i="1" dirty="0">
                <a:solidFill>
                  <a:srgbClr val="000000"/>
                </a:solidFill>
                <a:latin typeface="Calibri" pitchFamily="34" charset="0"/>
              </a:rPr>
              <a:t>from the Scientific Study of Human Memory 2010)</a:t>
            </a:r>
          </a:p>
          <a:p>
            <a:endParaRPr lang="en-GB" sz="3200" b="1" dirty="0">
              <a:solidFill>
                <a:srgbClr val="000000"/>
              </a:solidFill>
              <a:latin typeface="Calibri" pitchFamily="34" charset="0"/>
            </a:endParaRPr>
          </a:p>
          <a:p>
            <a:r>
              <a:rPr lang="en-GB" dirty="0" smtClean="0">
                <a:solidFill>
                  <a:srgbClr val="000000"/>
                </a:solidFill>
                <a:latin typeface="Calibri" pitchFamily="34" charset="0"/>
              </a:rPr>
              <a:t>	i</a:t>
            </a:r>
            <a:r>
              <a:rPr lang="en-GB" dirty="0">
                <a:solidFill>
                  <a:srgbClr val="000000"/>
                </a:solidFill>
                <a:latin typeface="Calibri" pitchFamily="34" charset="0"/>
              </a:rPr>
              <a:t>) Memories are records of people’s experiences of events </a:t>
            </a:r>
            <a:r>
              <a:rPr lang="en-GB" b="1" dirty="0" smtClean="0">
                <a:solidFill>
                  <a:srgbClr val="000000"/>
                </a:solidFill>
                <a:latin typeface="Calibri" pitchFamily="34" charset="0"/>
              </a:rPr>
              <a:t>not </a:t>
            </a:r>
            <a:r>
              <a:rPr lang="en-GB" b="1" dirty="0">
                <a:solidFill>
                  <a:srgbClr val="000000"/>
                </a:solidFill>
                <a:latin typeface="Calibri" pitchFamily="34" charset="0"/>
              </a:rPr>
              <a:t>a record </a:t>
            </a:r>
            <a:r>
              <a:rPr lang="en-GB" b="1" dirty="0" smtClean="0">
                <a:solidFill>
                  <a:srgbClr val="000000"/>
                </a:solidFill>
                <a:latin typeface="Calibri" pitchFamily="34" charset="0"/>
              </a:rPr>
              <a:t>of the </a:t>
            </a:r>
            <a:r>
              <a:rPr lang="en-GB" b="1" dirty="0">
                <a:solidFill>
                  <a:srgbClr val="000000"/>
                </a:solidFill>
                <a:latin typeface="Calibri" pitchFamily="34" charset="0"/>
              </a:rPr>
              <a:t>events themselves. </a:t>
            </a:r>
            <a:endParaRPr lang="en-GB" b="1" dirty="0" smtClean="0">
              <a:solidFill>
                <a:srgbClr val="000000"/>
              </a:solidFill>
              <a:latin typeface="Calibri" pitchFamily="34" charset="0"/>
            </a:endParaRPr>
          </a:p>
          <a:p>
            <a:r>
              <a:rPr lang="en-GB" dirty="0">
                <a:solidFill>
                  <a:srgbClr val="000000"/>
                </a:solidFill>
                <a:latin typeface="Calibri" pitchFamily="34" charset="0"/>
              </a:rPr>
              <a:t>	</a:t>
            </a:r>
            <a:r>
              <a:rPr lang="en-GB" dirty="0" smtClean="0">
                <a:solidFill>
                  <a:srgbClr val="000000"/>
                </a:solidFill>
                <a:latin typeface="Calibri" pitchFamily="34" charset="0"/>
              </a:rPr>
              <a:t>In </a:t>
            </a:r>
            <a:r>
              <a:rPr lang="en-GB" dirty="0">
                <a:solidFill>
                  <a:srgbClr val="000000"/>
                </a:solidFill>
                <a:latin typeface="Calibri" pitchFamily="34" charset="0"/>
              </a:rPr>
              <a:t>this respect they are unlike other recording media </a:t>
            </a:r>
            <a:r>
              <a:rPr lang="en-GB" dirty="0" smtClean="0">
                <a:solidFill>
                  <a:srgbClr val="000000"/>
                </a:solidFill>
                <a:latin typeface="Calibri" pitchFamily="34" charset="0"/>
              </a:rPr>
              <a:t>such as </a:t>
            </a:r>
            <a:r>
              <a:rPr lang="en-GB" dirty="0">
                <a:solidFill>
                  <a:srgbClr val="000000"/>
                </a:solidFill>
                <a:latin typeface="Calibri" pitchFamily="34" charset="0"/>
              </a:rPr>
              <a:t>videos or audio recordings, to which </a:t>
            </a:r>
            <a:r>
              <a:rPr lang="en-GB" b="1" dirty="0">
                <a:solidFill>
                  <a:srgbClr val="000000"/>
                </a:solidFill>
                <a:latin typeface="Calibri" pitchFamily="34" charset="0"/>
              </a:rPr>
              <a:t>they should not </a:t>
            </a:r>
            <a:r>
              <a:rPr lang="en-GB" dirty="0">
                <a:solidFill>
                  <a:srgbClr val="000000"/>
                </a:solidFill>
                <a:latin typeface="Calibri" pitchFamily="34" charset="0"/>
              </a:rPr>
              <a:t>be </a:t>
            </a:r>
            <a:r>
              <a:rPr lang="en-GB" dirty="0" smtClean="0">
                <a:solidFill>
                  <a:srgbClr val="000000"/>
                </a:solidFill>
                <a:latin typeface="Calibri" pitchFamily="34" charset="0"/>
              </a:rPr>
              <a:t>	compared.</a:t>
            </a:r>
            <a:endParaRPr lang="en-GB" dirty="0">
              <a:solidFill>
                <a:srgbClr val="000000"/>
              </a:solidFill>
              <a:latin typeface="Calibri" pitchFamily="34" charset="0"/>
            </a:endParaRPr>
          </a:p>
          <a:p>
            <a:endParaRPr lang="en-GB" dirty="0">
              <a:solidFill>
                <a:srgbClr val="000000"/>
              </a:solidFill>
              <a:latin typeface="Calibri" pitchFamily="34" charset="0"/>
            </a:endParaRPr>
          </a:p>
          <a:p>
            <a:r>
              <a:rPr lang="en-GB" dirty="0" smtClean="0">
                <a:solidFill>
                  <a:srgbClr val="000000"/>
                </a:solidFill>
                <a:latin typeface="Calibri" pitchFamily="34" charset="0"/>
              </a:rPr>
              <a:t>	ii</a:t>
            </a:r>
            <a:r>
              <a:rPr lang="en-GB" dirty="0">
                <a:solidFill>
                  <a:srgbClr val="000000"/>
                </a:solidFill>
                <a:latin typeface="Calibri" pitchFamily="34" charset="0"/>
              </a:rPr>
              <a:t>) Memory is not only of experienced events but </a:t>
            </a:r>
            <a:r>
              <a:rPr lang="en-GB" dirty="0" smtClean="0">
                <a:solidFill>
                  <a:srgbClr val="000000"/>
                </a:solidFill>
                <a:latin typeface="Calibri" pitchFamily="34" charset="0"/>
              </a:rPr>
              <a:t>also </a:t>
            </a:r>
            <a:r>
              <a:rPr lang="en-GB" dirty="0">
                <a:solidFill>
                  <a:srgbClr val="000000"/>
                </a:solidFill>
                <a:latin typeface="Calibri" pitchFamily="34" charset="0"/>
              </a:rPr>
              <a:t>of the </a:t>
            </a:r>
            <a:r>
              <a:rPr lang="en-GB" b="1" dirty="0">
                <a:solidFill>
                  <a:srgbClr val="000000"/>
                </a:solidFill>
                <a:latin typeface="Calibri" pitchFamily="34" charset="0"/>
              </a:rPr>
              <a:t>knowledge of </a:t>
            </a:r>
            <a:r>
              <a:rPr lang="en-GB" b="1" dirty="0" smtClean="0">
                <a:solidFill>
                  <a:srgbClr val="000000"/>
                </a:solidFill>
                <a:latin typeface="Calibri" pitchFamily="34" charset="0"/>
              </a:rPr>
              <a:t>a person’s </a:t>
            </a:r>
            <a:r>
              <a:rPr lang="en-GB" b="1" dirty="0">
                <a:solidFill>
                  <a:srgbClr val="000000"/>
                </a:solidFill>
                <a:latin typeface="Calibri" pitchFamily="34" charset="0"/>
              </a:rPr>
              <a:t>life</a:t>
            </a:r>
            <a:r>
              <a:rPr lang="en-GB" dirty="0">
                <a:solidFill>
                  <a:srgbClr val="000000"/>
                </a:solidFill>
                <a:latin typeface="Calibri" pitchFamily="34" charset="0"/>
              </a:rPr>
              <a:t>, </a:t>
            </a:r>
            <a:r>
              <a:rPr lang="en-GB" dirty="0" smtClean="0">
                <a:solidFill>
                  <a:srgbClr val="000000"/>
                </a:solidFill>
                <a:latin typeface="Calibri" pitchFamily="34" charset="0"/>
              </a:rPr>
              <a:t>e.g. </a:t>
            </a:r>
            <a:r>
              <a:rPr lang="en-GB" dirty="0">
                <a:solidFill>
                  <a:srgbClr val="000000"/>
                </a:solidFill>
                <a:latin typeface="Calibri" pitchFamily="34" charset="0"/>
              </a:rPr>
              <a:t>schools, occupations, </a:t>
            </a:r>
            <a:r>
              <a:rPr lang="en-GB" dirty="0" smtClean="0">
                <a:solidFill>
                  <a:srgbClr val="000000"/>
                </a:solidFill>
                <a:latin typeface="Calibri" pitchFamily="34" charset="0"/>
              </a:rPr>
              <a:t>	holidays</a:t>
            </a:r>
            <a:r>
              <a:rPr lang="en-GB" dirty="0">
                <a:solidFill>
                  <a:srgbClr val="000000"/>
                </a:solidFill>
                <a:latin typeface="Calibri" pitchFamily="34" charset="0"/>
              </a:rPr>
              <a:t>, friends, homes, achievements</a:t>
            </a:r>
            <a:r>
              <a:rPr lang="en-GB" dirty="0" smtClean="0">
                <a:solidFill>
                  <a:srgbClr val="000000"/>
                </a:solidFill>
                <a:latin typeface="Calibri" pitchFamily="34" charset="0"/>
              </a:rPr>
              <a:t>, failures</a:t>
            </a:r>
            <a:r>
              <a:rPr lang="en-GB" dirty="0">
                <a:solidFill>
                  <a:srgbClr val="000000"/>
                </a:solidFill>
                <a:latin typeface="Calibri" pitchFamily="34" charset="0"/>
              </a:rPr>
              <a:t>, etc. </a:t>
            </a:r>
            <a:endParaRPr lang="en-GB" dirty="0" smtClean="0">
              <a:solidFill>
                <a:srgbClr val="000000"/>
              </a:solidFill>
              <a:latin typeface="Calibri" pitchFamily="34" charset="0"/>
            </a:endParaRPr>
          </a:p>
          <a:p>
            <a:r>
              <a:rPr lang="en-GB" dirty="0">
                <a:solidFill>
                  <a:srgbClr val="000000"/>
                </a:solidFill>
                <a:latin typeface="Calibri" pitchFamily="34" charset="0"/>
              </a:rPr>
              <a:t>	</a:t>
            </a:r>
            <a:r>
              <a:rPr lang="en-GB" dirty="0" smtClean="0">
                <a:solidFill>
                  <a:srgbClr val="000000"/>
                </a:solidFill>
                <a:latin typeface="Calibri" pitchFamily="34" charset="0"/>
              </a:rPr>
              <a:t>As </a:t>
            </a:r>
            <a:r>
              <a:rPr lang="en-GB" dirty="0">
                <a:solidFill>
                  <a:srgbClr val="000000"/>
                </a:solidFill>
                <a:latin typeface="Calibri" pitchFamily="34" charset="0"/>
              </a:rPr>
              <a:t>a general rule memory is more likely to be accurate when it is </a:t>
            </a:r>
            <a:r>
              <a:rPr lang="en-GB" dirty="0" smtClean="0">
                <a:solidFill>
                  <a:srgbClr val="000000"/>
                </a:solidFill>
                <a:latin typeface="Calibri" pitchFamily="34" charset="0"/>
              </a:rPr>
              <a:t>of the </a:t>
            </a:r>
            <a:r>
              <a:rPr lang="en-GB" dirty="0">
                <a:solidFill>
                  <a:srgbClr val="000000"/>
                </a:solidFill>
                <a:latin typeface="Calibri" pitchFamily="34" charset="0"/>
              </a:rPr>
              <a:t>knowledge of a person’s life than when it is of </a:t>
            </a:r>
            <a:r>
              <a:rPr lang="en-GB" dirty="0" smtClean="0">
                <a:solidFill>
                  <a:srgbClr val="000000"/>
                </a:solidFill>
                <a:latin typeface="Calibri" pitchFamily="34" charset="0"/>
              </a:rPr>
              <a:t>	specific </a:t>
            </a:r>
            <a:r>
              <a:rPr lang="en-GB" dirty="0">
                <a:solidFill>
                  <a:srgbClr val="000000"/>
                </a:solidFill>
                <a:latin typeface="Calibri" pitchFamily="34" charset="0"/>
              </a:rPr>
              <a:t>experienced events</a:t>
            </a:r>
          </a:p>
          <a:p>
            <a:endParaRPr lang="en-GB" dirty="0">
              <a:solidFill>
                <a:srgbClr val="000000"/>
              </a:solidFill>
              <a:latin typeface="Calibri" pitchFamily="34" charset="0"/>
            </a:endParaRPr>
          </a:p>
          <a:p>
            <a:r>
              <a:rPr lang="en-GB" dirty="0" smtClean="0">
                <a:solidFill>
                  <a:srgbClr val="000000"/>
                </a:solidFill>
                <a:latin typeface="Calibri" pitchFamily="34" charset="0"/>
              </a:rPr>
              <a:t>	iii</a:t>
            </a:r>
            <a:r>
              <a:rPr lang="en-GB" dirty="0">
                <a:solidFill>
                  <a:srgbClr val="000000"/>
                </a:solidFill>
                <a:latin typeface="Calibri" pitchFamily="34" charset="0"/>
              </a:rPr>
              <a:t>) Remembering is a constructive process. </a:t>
            </a:r>
            <a:r>
              <a:rPr lang="en-GB" b="1" dirty="0">
                <a:solidFill>
                  <a:srgbClr val="000000"/>
                </a:solidFill>
                <a:latin typeface="Calibri" pitchFamily="34" charset="0"/>
              </a:rPr>
              <a:t>Memories are mental constructions </a:t>
            </a:r>
            <a:r>
              <a:rPr lang="en-GB" b="1" dirty="0" smtClean="0">
                <a:solidFill>
                  <a:srgbClr val="000000"/>
                </a:solidFill>
                <a:latin typeface="Calibri" pitchFamily="34" charset="0"/>
              </a:rPr>
              <a:t>that bring </a:t>
            </a:r>
            <a:r>
              <a:rPr lang="en-GB" b="1" dirty="0">
                <a:solidFill>
                  <a:srgbClr val="000000"/>
                </a:solidFill>
                <a:latin typeface="Calibri" pitchFamily="34" charset="0"/>
              </a:rPr>
              <a:t>together different types of </a:t>
            </a:r>
            <a:r>
              <a:rPr lang="en-GB" b="1" dirty="0" smtClean="0">
                <a:solidFill>
                  <a:srgbClr val="000000"/>
                </a:solidFill>
                <a:latin typeface="Calibri" pitchFamily="34" charset="0"/>
              </a:rPr>
              <a:t>	knowledge </a:t>
            </a:r>
            <a:r>
              <a:rPr lang="en-GB" b="1" dirty="0">
                <a:solidFill>
                  <a:srgbClr val="000000"/>
                </a:solidFill>
                <a:latin typeface="Calibri" pitchFamily="34" charset="0"/>
              </a:rPr>
              <a:t>in an act of remembering</a:t>
            </a:r>
            <a:r>
              <a:rPr lang="en-GB" dirty="0">
                <a:solidFill>
                  <a:srgbClr val="000000"/>
                </a:solidFill>
                <a:latin typeface="Calibri" pitchFamily="34" charset="0"/>
              </a:rPr>
              <a:t>. </a:t>
            </a:r>
            <a:endParaRPr lang="en-GB" dirty="0" smtClean="0">
              <a:solidFill>
                <a:srgbClr val="000000"/>
              </a:solidFill>
              <a:latin typeface="Calibri" pitchFamily="34" charset="0"/>
            </a:endParaRPr>
          </a:p>
          <a:p>
            <a:r>
              <a:rPr lang="en-GB" dirty="0">
                <a:solidFill>
                  <a:srgbClr val="000000"/>
                </a:solidFill>
                <a:latin typeface="Calibri" pitchFamily="34" charset="0"/>
              </a:rPr>
              <a:t>	</a:t>
            </a:r>
            <a:r>
              <a:rPr lang="en-GB" dirty="0" smtClean="0">
                <a:solidFill>
                  <a:srgbClr val="000000"/>
                </a:solidFill>
                <a:latin typeface="Calibri" pitchFamily="34" charset="0"/>
              </a:rPr>
              <a:t>As a consequence</a:t>
            </a:r>
            <a:r>
              <a:rPr lang="en-GB" dirty="0">
                <a:solidFill>
                  <a:srgbClr val="000000"/>
                </a:solidFill>
                <a:latin typeface="Calibri" pitchFamily="34" charset="0"/>
              </a:rPr>
              <a:t>, memory is prone to error and is easily influenced by the </a:t>
            </a:r>
            <a:r>
              <a:rPr lang="en-GB" dirty="0" smtClean="0">
                <a:solidFill>
                  <a:srgbClr val="000000"/>
                </a:solidFill>
                <a:latin typeface="Calibri" pitchFamily="34" charset="0"/>
              </a:rPr>
              <a:t>recall environment</a:t>
            </a:r>
            <a:r>
              <a:rPr lang="en-GB" dirty="0">
                <a:solidFill>
                  <a:srgbClr val="000000"/>
                </a:solidFill>
                <a:latin typeface="Calibri" pitchFamily="34" charset="0"/>
              </a:rPr>
              <a:t>, </a:t>
            </a:r>
            <a:r>
              <a:rPr lang="en-GB" b="1" dirty="0">
                <a:solidFill>
                  <a:srgbClr val="000000"/>
                </a:solidFill>
                <a:latin typeface="Calibri" pitchFamily="34" charset="0"/>
              </a:rPr>
              <a:t>including police </a:t>
            </a:r>
            <a:r>
              <a:rPr lang="en-GB" b="1" dirty="0" smtClean="0">
                <a:solidFill>
                  <a:srgbClr val="000000"/>
                </a:solidFill>
                <a:latin typeface="Calibri" pitchFamily="34" charset="0"/>
              </a:rPr>
              <a:t>	interviews </a:t>
            </a:r>
            <a:r>
              <a:rPr lang="en-GB" b="1" dirty="0">
                <a:solidFill>
                  <a:srgbClr val="000000"/>
                </a:solidFill>
                <a:latin typeface="Calibri" pitchFamily="34" charset="0"/>
              </a:rPr>
              <a:t>and cross-examination in court</a:t>
            </a:r>
          </a:p>
        </p:txBody>
      </p:sp>
      <p:sp>
        <p:nvSpPr>
          <p:cNvPr id="5" name="TextBox 4"/>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2" name="Rectangle 1"/>
          <p:cNvSpPr/>
          <p:nvPr/>
        </p:nvSpPr>
        <p:spPr>
          <a:xfrm>
            <a:off x="907112" y="5264797"/>
            <a:ext cx="11127224" cy="923330"/>
          </a:xfrm>
          <a:prstGeom prst="rect">
            <a:avLst/>
          </a:prstGeom>
        </p:spPr>
        <p:txBody>
          <a:bodyPr wrap="square">
            <a:spAutoFit/>
          </a:bodyPr>
          <a:lstStyle/>
          <a:p>
            <a:r>
              <a:rPr lang="en-GB" dirty="0">
                <a:solidFill>
                  <a:srgbClr val="000000"/>
                </a:solidFill>
                <a:latin typeface="Calibri" pitchFamily="34" charset="0"/>
              </a:rPr>
              <a:t>iv) Memories for experienced events are always incomplete. Memories are time compressed fragmentary records of </a:t>
            </a:r>
            <a:r>
              <a:rPr lang="en-GB" dirty="0" smtClean="0">
                <a:solidFill>
                  <a:srgbClr val="000000"/>
                </a:solidFill>
                <a:latin typeface="Calibri" pitchFamily="34" charset="0"/>
              </a:rPr>
              <a:t>experience</a:t>
            </a:r>
            <a:r>
              <a:rPr lang="en-GB" dirty="0">
                <a:solidFill>
                  <a:srgbClr val="000000"/>
                </a:solidFill>
                <a:latin typeface="Calibri" pitchFamily="34" charset="0"/>
              </a:rPr>
              <a:t>. </a:t>
            </a:r>
            <a:r>
              <a:rPr lang="en-GB" b="1" dirty="0">
                <a:solidFill>
                  <a:srgbClr val="000000"/>
                </a:solidFill>
                <a:latin typeface="Calibri" pitchFamily="34" charset="0"/>
              </a:rPr>
              <a:t>Any account of a memory will feature forgotten details and gaps, and this must not be taken as any sort </a:t>
            </a:r>
            <a:r>
              <a:rPr lang="en-GB" b="1" dirty="0" smtClean="0">
                <a:solidFill>
                  <a:srgbClr val="000000"/>
                </a:solidFill>
                <a:latin typeface="Calibri" pitchFamily="34" charset="0"/>
              </a:rPr>
              <a:t>of </a:t>
            </a:r>
            <a:r>
              <a:rPr lang="en-GB" b="1" dirty="0">
                <a:solidFill>
                  <a:srgbClr val="000000"/>
                </a:solidFill>
                <a:latin typeface="Calibri" pitchFamily="34" charset="0"/>
              </a:rPr>
              <a:t>indicator of accuracy. Accounts of memories that do not feature forgetting and gaps are highly unusual.</a:t>
            </a:r>
            <a:endParaRPr lang="en-GB" dirty="0">
              <a:solidFill>
                <a:srgbClr val="000000"/>
              </a:solidFill>
              <a:latin typeface="Calibri" pitchFamily="34" charset="0"/>
            </a:endParaRPr>
          </a:p>
        </p:txBody>
      </p:sp>
    </p:spTree>
    <p:extLst>
      <p:ext uri="{BB962C8B-B14F-4D97-AF65-F5344CB8AC3E}">
        <p14:creationId xmlns:p14="http://schemas.microsoft.com/office/powerpoint/2010/main" val="79902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0" y="250560"/>
            <a:ext cx="12192000" cy="2308324"/>
          </a:xfrm>
          <a:prstGeom prst="rect">
            <a:avLst/>
          </a:prstGeom>
          <a:noFill/>
          <a:ln w="9525">
            <a:noFill/>
            <a:miter lim="800000"/>
            <a:headEnd/>
            <a:tailEnd/>
          </a:ln>
        </p:spPr>
        <p:txBody>
          <a:bodyPr wrap="square">
            <a:spAutoFit/>
          </a:bodyPr>
          <a:lstStyle/>
          <a:p>
            <a:r>
              <a:rPr lang="en-GB" dirty="0" smtClean="0">
                <a:solidFill>
                  <a:schemeClr val="tx1">
                    <a:lumMod val="75000"/>
                    <a:lumOff val="25000"/>
                  </a:schemeClr>
                </a:solidFill>
                <a:latin typeface="Calibri" pitchFamily="34" charset="0"/>
              </a:rPr>
              <a:t>	</a:t>
            </a:r>
            <a:endParaRPr lang="en-GB" dirty="0">
              <a:solidFill>
                <a:schemeClr val="tx1">
                  <a:lumMod val="75000"/>
                  <a:lumOff val="25000"/>
                </a:schemeClr>
              </a:solidFill>
              <a:latin typeface="Calibri" pitchFamily="34" charset="0"/>
            </a:endParaRPr>
          </a:p>
          <a:p>
            <a:r>
              <a:rPr lang="en-GB" dirty="0" smtClean="0">
                <a:solidFill>
                  <a:schemeClr val="tx1">
                    <a:lumMod val="75000"/>
                    <a:lumOff val="25000"/>
                  </a:schemeClr>
                </a:solidFill>
                <a:latin typeface="Calibri" pitchFamily="34" charset="0"/>
              </a:rPr>
              <a:t>	</a:t>
            </a:r>
            <a:r>
              <a:rPr lang="en-GB" dirty="0" smtClean="0">
                <a:solidFill>
                  <a:srgbClr val="000000"/>
                </a:solidFill>
                <a:latin typeface="Calibri" pitchFamily="34" charset="0"/>
              </a:rPr>
              <a:t>v</a:t>
            </a:r>
            <a:r>
              <a:rPr lang="en-GB" dirty="0">
                <a:solidFill>
                  <a:srgbClr val="000000"/>
                </a:solidFill>
                <a:latin typeface="Calibri" pitchFamily="34" charset="0"/>
              </a:rPr>
              <a:t>) Memories typically contain only a few highly specific details. Detailed </a:t>
            </a:r>
            <a:r>
              <a:rPr lang="en-GB" dirty="0" smtClean="0">
                <a:solidFill>
                  <a:srgbClr val="000000"/>
                </a:solidFill>
                <a:latin typeface="Calibri" pitchFamily="34" charset="0"/>
              </a:rPr>
              <a:t>recollection of </a:t>
            </a:r>
            <a:r>
              <a:rPr lang="en-GB" dirty="0">
                <a:solidFill>
                  <a:srgbClr val="000000"/>
                </a:solidFill>
                <a:latin typeface="Calibri" pitchFamily="34" charset="0"/>
              </a:rPr>
              <a:t>the specific time and </a:t>
            </a:r>
            <a:r>
              <a:rPr lang="en-GB" dirty="0" smtClean="0">
                <a:solidFill>
                  <a:srgbClr val="000000"/>
                </a:solidFill>
                <a:latin typeface="Calibri" pitchFamily="34" charset="0"/>
              </a:rPr>
              <a:t>date </a:t>
            </a:r>
            <a:r>
              <a:rPr lang="en-GB" dirty="0">
                <a:solidFill>
                  <a:srgbClr val="000000"/>
                </a:solidFill>
                <a:latin typeface="Calibri" pitchFamily="34" charset="0"/>
              </a:rPr>
              <a:t>of </a:t>
            </a:r>
            <a:r>
              <a:rPr lang="en-GB" dirty="0" smtClean="0">
                <a:solidFill>
                  <a:srgbClr val="000000"/>
                </a:solidFill>
                <a:latin typeface="Calibri" pitchFamily="34" charset="0"/>
              </a:rPr>
              <a:t>	experiences </a:t>
            </a:r>
            <a:r>
              <a:rPr lang="en-GB" dirty="0">
                <a:solidFill>
                  <a:srgbClr val="000000"/>
                </a:solidFill>
                <a:latin typeface="Calibri" pitchFamily="34" charset="0"/>
              </a:rPr>
              <a:t>is normally poor, as is highly </a:t>
            </a:r>
            <a:r>
              <a:rPr lang="en-GB" dirty="0" smtClean="0">
                <a:solidFill>
                  <a:srgbClr val="000000"/>
                </a:solidFill>
                <a:latin typeface="Calibri" pitchFamily="34" charset="0"/>
              </a:rPr>
              <a:t>specific information </a:t>
            </a:r>
            <a:r>
              <a:rPr lang="en-GB" dirty="0">
                <a:solidFill>
                  <a:srgbClr val="000000"/>
                </a:solidFill>
                <a:latin typeface="Calibri" pitchFamily="34" charset="0"/>
              </a:rPr>
              <a:t>such as the precise recall of spoken </a:t>
            </a:r>
            <a:r>
              <a:rPr lang="en-GB" dirty="0" smtClean="0">
                <a:solidFill>
                  <a:srgbClr val="000000"/>
                </a:solidFill>
                <a:latin typeface="Calibri" pitchFamily="34" charset="0"/>
              </a:rPr>
              <a:t>conversations</a:t>
            </a:r>
            <a:r>
              <a:rPr lang="en-GB" dirty="0">
                <a:solidFill>
                  <a:srgbClr val="000000"/>
                </a:solidFill>
                <a:latin typeface="Calibri" pitchFamily="34" charset="0"/>
              </a:rPr>
              <a:t>. </a:t>
            </a:r>
            <a:endParaRPr lang="en-GB" dirty="0" smtClean="0">
              <a:solidFill>
                <a:srgbClr val="000000"/>
              </a:solidFill>
              <a:latin typeface="Calibri" pitchFamily="34" charset="0"/>
            </a:endParaRPr>
          </a:p>
          <a:p>
            <a:r>
              <a:rPr lang="en-GB" b="1" dirty="0">
                <a:solidFill>
                  <a:srgbClr val="000000"/>
                </a:solidFill>
                <a:latin typeface="Calibri" pitchFamily="34" charset="0"/>
              </a:rPr>
              <a:t>	</a:t>
            </a:r>
            <a:r>
              <a:rPr lang="en-GB" b="1" dirty="0" smtClean="0">
                <a:solidFill>
                  <a:srgbClr val="000000"/>
                </a:solidFill>
                <a:latin typeface="Calibri" pitchFamily="34" charset="0"/>
              </a:rPr>
              <a:t>As </a:t>
            </a:r>
            <a:r>
              <a:rPr lang="en-GB" b="1" dirty="0">
                <a:solidFill>
                  <a:srgbClr val="000000"/>
                </a:solidFill>
                <a:latin typeface="Calibri" pitchFamily="34" charset="0"/>
              </a:rPr>
              <a:t>a general rule</a:t>
            </a:r>
            <a:r>
              <a:rPr lang="en-GB" b="1" dirty="0" smtClean="0">
                <a:solidFill>
                  <a:srgbClr val="000000"/>
                </a:solidFill>
                <a:latin typeface="Calibri" pitchFamily="34" charset="0"/>
              </a:rPr>
              <a:t>, a </a:t>
            </a:r>
            <a:r>
              <a:rPr lang="en-GB" b="1" dirty="0">
                <a:solidFill>
                  <a:srgbClr val="000000"/>
                </a:solidFill>
                <a:latin typeface="Calibri" pitchFamily="34" charset="0"/>
              </a:rPr>
              <a:t>high degree of very specific detail in a long-term memory is </a:t>
            </a:r>
            <a:r>
              <a:rPr lang="en-GB" b="1" dirty="0" smtClean="0">
                <a:solidFill>
                  <a:srgbClr val="000000"/>
                </a:solidFill>
                <a:latin typeface="Calibri" pitchFamily="34" charset="0"/>
              </a:rPr>
              <a:t>unusual.</a:t>
            </a:r>
            <a:endParaRPr lang="en-GB" b="1" dirty="0">
              <a:solidFill>
                <a:srgbClr val="000000"/>
              </a:solidFill>
              <a:latin typeface="Calibri" pitchFamily="34" charset="0"/>
            </a:endParaRPr>
          </a:p>
          <a:p>
            <a:endParaRPr lang="en-GB" dirty="0">
              <a:solidFill>
                <a:srgbClr val="000000"/>
              </a:solidFill>
              <a:latin typeface="Calibri" pitchFamily="34" charset="0"/>
            </a:endParaRPr>
          </a:p>
          <a:p>
            <a:r>
              <a:rPr lang="en-GB" dirty="0" smtClean="0">
                <a:solidFill>
                  <a:srgbClr val="000000"/>
                </a:solidFill>
                <a:latin typeface="Calibri" pitchFamily="34" charset="0"/>
              </a:rPr>
              <a:t>	vi</a:t>
            </a:r>
            <a:r>
              <a:rPr lang="en-GB" dirty="0">
                <a:solidFill>
                  <a:srgbClr val="000000"/>
                </a:solidFill>
                <a:latin typeface="Calibri" pitchFamily="34" charset="0"/>
              </a:rPr>
              <a:t>) Recall of a single or several highly specific details does not guarantee that </a:t>
            </a:r>
            <a:r>
              <a:rPr lang="en-GB" dirty="0" smtClean="0">
                <a:solidFill>
                  <a:srgbClr val="000000"/>
                </a:solidFill>
                <a:latin typeface="Calibri" pitchFamily="34" charset="0"/>
              </a:rPr>
              <a:t>a memory </a:t>
            </a:r>
            <a:r>
              <a:rPr lang="en-GB" dirty="0">
                <a:solidFill>
                  <a:srgbClr val="000000"/>
                </a:solidFill>
                <a:latin typeface="Calibri" pitchFamily="34" charset="0"/>
              </a:rPr>
              <a:t>is accurate or even </a:t>
            </a:r>
            <a:r>
              <a:rPr lang="en-GB" dirty="0" smtClean="0">
                <a:solidFill>
                  <a:srgbClr val="000000"/>
                </a:solidFill>
                <a:latin typeface="Calibri" pitchFamily="34" charset="0"/>
              </a:rPr>
              <a:t>that it 	actually </a:t>
            </a:r>
            <a:r>
              <a:rPr lang="en-GB" dirty="0">
                <a:solidFill>
                  <a:srgbClr val="000000"/>
                </a:solidFill>
                <a:latin typeface="Calibri" pitchFamily="34" charset="0"/>
              </a:rPr>
              <a:t>occurred. </a:t>
            </a:r>
            <a:r>
              <a:rPr lang="en-GB" dirty="0" smtClean="0">
                <a:solidFill>
                  <a:srgbClr val="000000"/>
                </a:solidFill>
                <a:latin typeface="Calibri" pitchFamily="34" charset="0"/>
              </a:rPr>
              <a:t>In </a:t>
            </a:r>
            <a:r>
              <a:rPr lang="en-GB" dirty="0">
                <a:solidFill>
                  <a:srgbClr val="000000"/>
                </a:solidFill>
                <a:latin typeface="Calibri" pitchFamily="34" charset="0"/>
              </a:rPr>
              <a:t>general, </a:t>
            </a:r>
            <a:r>
              <a:rPr lang="en-GB" b="1" dirty="0">
                <a:solidFill>
                  <a:srgbClr val="000000"/>
                </a:solidFill>
                <a:latin typeface="Calibri" pitchFamily="34" charset="0"/>
              </a:rPr>
              <a:t>the only way </a:t>
            </a:r>
            <a:r>
              <a:rPr lang="en-GB" b="1" dirty="0" smtClean="0">
                <a:solidFill>
                  <a:srgbClr val="000000"/>
                </a:solidFill>
                <a:latin typeface="Calibri" pitchFamily="34" charset="0"/>
              </a:rPr>
              <a:t>to establish </a:t>
            </a:r>
            <a:r>
              <a:rPr lang="en-GB" b="1" dirty="0">
                <a:solidFill>
                  <a:srgbClr val="000000"/>
                </a:solidFill>
                <a:latin typeface="Calibri" pitchFamily="34" charset="0"/>
              </a:rPr>
              <a:t>the truth of a memory is with </a:t>
            </a:r>
            <a:r>
              <a:rPr lang="en-GB" b="1" dirty="0" smtClean="0">
                <a:solidFill>
                  <a:srgbClr val="000000"/>
                </a:solidFill>
                <a:latin typeface="Calibri" pitchFamily="34" charset="0"/>
              </a:rPr>
              <a:t>independent corroborating 	evidence.</a:t>
            </a:r>
            <a:endParaRPr lang="en-GB" dirty="0">
              <a:solidFill>
                <a:srgbClr val="000000"/>
              </a:solidFill>
              <a:latin typeface="Calibri" pitchFamily="34" charset="0"/>
            </a:endParaRPr>
          </a:p>
        </p:txBody>
      </p:sp>
      <p:sp>
        <p:nvSpPr>
          <p:cNvPr id="4" name="Rectangle 3"/>
          <p:cNvSpPr/>
          <p:nvPr/>
        </p:nvSpPr>
        <p:spPr>
          <a:xfrm>
            <a:off x="0" y="2617920"/>
            <a:ext cx="12192000" cy="646331"/>
          </a:xfrm>
          <a:prstGeom prst="rect">
            <a:avLst/>
          </a:prstGeom>
        </p:spPr>
        <p:txBody>
          <a:bodyPr wrap="square">
            <a:spAutoFit/>
          </a:bodyPr>
          <a:lstStyle/>
          <a:p>
            <a:r>
              <a:rPr lang="en-GB" dirty="0" smtClean="0">
                <a:solidFill>
                  <a:schemeClr val="tx1">
                    <a:lumMod val="75000"/>
                    <a:lumOff val="25000"/>
                  </a:schemeClr>
                </a:solidFill>
                <a:latin typeface="Calibri" pitchFamily="34" charset="0"/>
              </a:rPr>
              <a:t>	</a:t>
            </a:r>
            <a:r>
              <a:rPr lang="en-GB" dirty="0" smtClean="0">
                <a:solidFill>
                  <a:srgbClr val="000000"/>
                </a:solidFill>
                <a:latin typeface="Calibri" pitchFamily="34" charset="0"/>
              </a:rPr>
              <a:t>vii) The content of memories arise from an individual’s comprehension of an experience, both conscious and non-	conscious. This content can be further modified and changed by subsequent recall.</a:t>
            </a:r>
            <a:endParaRPr lang="en-GB" dirty="0">
              <a:solidFill>
                <a:srgbClr val="000000"/>
              </a:solidFill>
              <a:latin typeface="Calibri" pitchFamily="34" charset="0"/>
            </a:endParaRPr>
          </a:p>
        </p:txBody>
      </p:sp>
      <p:sp>
        <p:nvSpPr>
          <p:cNvPr id="5" name="TextBox 4"/>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6" name="Rectangle 7"/>
          <p:cNvSpPr>
            <a:spLocks noChangeArrowheads="1"/>
          </p:cNvSpPr>
          <p:nvPr/>
        </p:nvSpPr>
        <p:spPr bwMode="auto">
          <a:xfrm>
            <a:off x="0" y="3075840"/>
            <a:ext cx="12192000" cy="1200329"/>
          </a:xfrm>
          <a:prstGeom prst="rect">
            <a:avLst/>
          </a:prstGeom>
          <a:noFill/>
          <a:ln w="9525">
            <a:noFill/>
            <a:miter lim="800000"/>
            <a:headEnd/>
            <a:tailEnd/>
          </a:ln>
        </p:spPr>
        <p:txBody>
          <a:bodyPr wrap="square">
            <a:spAutoFit/>
          </a:bodyPr>
          <a:lstStyle/>
          <a:p>
            <a:endParaRPr lang="en-GB" dirty="0">
              <a:solidFill>
                <a:schemeClr val="tx1">
                  <a:lumMod val="85000"/>
                  <a:lumOff val="15000"/>
                </a:schemeClr>
              </a:solidFill>
              <a:latin typeface="Calibri" pitchFamily="34" charset="0"/>
            </a:endParaRPr>
          </a:p>
          <a:p>
            <a:r>
              <a:rPr lang="en-GB" dirty="0" smtClean="0">
                <a:solidFill>
                  <a:schemeClr val="tx1">
                    <a:lumMod val="75000"/>
                    <a:lumOff val="25000"/>
                  </a:schemeClr>
                </a:solidFill>
                <a:latin typeface="Calibri" pitchFamily="34" charset="0"/>
              </a:rPr>
              <a:t>	</a:t>
            </a:r>
            <a:r>
              <a:rPr lang="en-GB" dirty="0" smtClean="0">
                <a:solidFill>
                  <a:srgbClr val="000000"/>
                </a:solidFill>
                <a:latin typeface="Calibri" pitchFamily="34" charset="0"/>
              </a:rPr>
              <a:t>viii</a:t>
            </a:r>
            <a:r>
              <a:rPr lang="en-GB" dirty="0">
                <a:solidFill>
                  <a:srgbClr val="000000"/>
                </a:solidFill>
                <a:latin typeface="Calibri" pitchFamily="34" charset="0"/>
              </a:rPr>
              <a:t>) </a:t>
            </a:r>
            <a:r>
              <a:rPr lang="en-GB" b="1" dirty="0">
                <a:solidFill>
                  <a:srgbClr val="000000"/>
                </a:solidFill>
                <a:latin typeface="Calibri" pitchFamily="34" charset="0"/>
              </a:rPr>
              <a:t>People can remember events that they have not in reality experienced</a:t>
            </a:r>
            <a:r>
              <a:rPr lang="en-GB" dirty="0">
                <a:solidFill>
                  <a:srgbClr val="000000"/>
                </a:solidFill>
                <a:latin typeface="Calibri" pitchFamily="34" charset="0"/>
              </a:rPr>
              <a:t>. </a:t>
            </a:r>
            <a:r>
              <a:rPr lang="en-GB" dirty="0" smtClean="0">
                <a:solidFill>
                  <a:srgbClr val="000000"/>
                </a:solidFill>
                <a:latin typeface="Calibri" pitchFamily="34" charset="0"/>
              </a:rPr>
              <a:t>This does not </a:t>
            </a:r>
            <a:r>
              <a:rPr lang="en-GB" dirty="0">
                <a:solidFill>
                  <a:srgbClr val="000000"/>
                </a:solidFill>
                <a:latin typeface="Calibri" pitchFamily="34" charset="0"/>
              </a:rPr>
              <a:t>necessarily entail deliberate </a:t>
            </a:r>
            <a:r>
              <a:rPr lang="en-GB" dirty="0" smtClean="0">
                <a:solidFill>
                  <a:srgbClr val="000000"/>
                </a:solidFill>
                <a:latin typeface="Calibri" pitchFamily="34" charset="0"/>
              </a:rPr>
              <a:t>	deception</a:t>
            </a:r>
            <a:r>
              <a:rPr lang="en-GB" dirty="0">
                <a:solidFill>
                  <a:srgbClr val="000000"/>
                </a:solidFill>
                <a:latin typeface="Calibri" pitchFamily="34" charset="0"/>
              </a:rPr>
              <a:t>. </a:t>
            </a:r>
            <a:r>
              <a:rPr lang="en-GB" dirty="0" smtClean="0">
                <a:solidFill>
                  <a:srgbClr val="000000"/>
                </a:solidFill>
                <a:latin typeface="Calibri" pitchFamily="34" charset="0"/>
              </a:rPr>
              <a:t>For </a:t>
            </a:r>
            <a:r>
              <a:rPr lang="en-GB" dirty="0">
                <a:solidFill>
                  <a:srgbClr val="000000"/>
                </a:solidFill>
                <a:latin typeface="Calibri" pitchFamily="34" charset="0"/>
              </a:rPr>
              <a:t>example, an event that </a:t>
            </a:r>
            <a:r>
              <a:rPr lang="en-GB" dirty="0" smtClean="0">
                <a:solidFill>
                  <a:srgbClr val="000000"/>
                </a:solidFill>
                <a:latin typeface="Calibri" pitchFamily="34" charset="0"/>
              </a:rPr>
              <a:t>was imagined was </a:t>
            </a:r>
            <a:r>
              <a:rPr lang="en-GB" dirty="0">
                <a:solidFill>
                  <a:srgbClr val="000000"/>
                </a:solidFill>
                <a:latin typeface="Calibri" pitchFamily="34" charset="0"/>
              </a:rPr>
              <a:t>a blend of a number of different events, or that makes </a:t>
            </a:r>
            <a:r>
              <a:rPr lang="en-GB" dirty="0" smtClean="0">
                <a:solidFill>
                  <a:srgbClr val="000000"/>
                </a:solidFill>
                <a:latin typeface="Calibri" pitchFamily="34" charset="0"/>
              </a:rPr>
              <a:t>personal sense 	for </a:t>
            </a:r>
            <a:r>
              <a:rPr lang="en-GB" dirty="0">
                <a:solidFill>
                  <a:srgbClr val="000000"/>
                </a:solidFill>
                <a:latin typeface="Calibri" pitchFamily="34" charset="0"/>
              </a:rPr>
              <a:t>some other reason, can come to be genuinely experienced as a memory</a:t>
            </a:r>
            <a:r>
              <a:rPr lang="en-GB" dirty="0" smtClean="0">
                <a:solidFill>
                  <a:srgbClr val="000000"/>
                </a:solidFill>
                <a:latin typeface="Calibri" pitchFamily="34" charset="0"/>
              </a:rPr>
              <a:t>, (often </a:t>
            </a:r>
            <a:r>
              <a:rPr lang="en-GB" dirty="0">
                <a:solidFill>
                  <a:srgbClr val="000000"/>
                </a:solidFill>
                <a:latin typeface="Calibri" pitchFamily="34" charset="0"/>
              </a:rPr>
              <a:t>referred to </a:t>
            </a:r>
            <a:r>
              <a:rPr lang="en-GB" dirty="0" smtClean="0">
                <a:solidFill>
                  <a:srgbClr val="000000"/>
                </a:solidFill>
                <a:latin typeface="Calibri" pitchFamily="34" charset="0"/>
              </a:rPr>
              <a:t>as ‘confabulations</a:t>
            </a:r>
            <a:r>
              <a:rPr lang="en-GB" dirty="0">
                <a:solidFill>
                  <a:srgbClr val="000000"/>
                </a:solidFill>
                <a:latin typeface="Calibri" pitchFamily="34" charset="0"/>
              </a:rPr>
              <a:t>’).</a:t>
            </a:r>
          </a:p>
        </p:txBody>
      </p:sp>
      <p:sp>
        <p:nvSpPr>
          <p:cNvPr id="7" name="Rectangle 7"/>
          <p:cNvSpPr>
            <a:spLocks noChangeArrowheads="1"/>
          </p:cNvSpPr>
          <p:nvPr/>
        </p:nvSpPr>
        <p:spPr bwMode="auto">
          <a:xfrm>
            <a:off x="1" y="4394675"/>
            <a:ext cx="12191999" cy="2031325"/>
          </a:xfrm>
          <a:prstGeom prst="rect">
            <a:avLst/>
          </a:prstGeom>
          <a:noFill/>
          <a:ln w="9525">
            <a:noFill/>
            <a:miter lim="800000"/>
            <a:headEnd/>
            <a:tailEnd/>
          </a:ln>
        </p:spPr>
        <p:txBody>
          <a:bodyPr wrap="square">
            <a:spAutoFit/>
          </a:bodyPr>
          <a:lstStyle/>
          <a:p>
            <a:r>
              <a:rPr lang="en-GB" dirty="0" smtClean="0">
                <a:solidFill>
                  <a:schemeClr val="tx1">
                    <a:lumMod val="75000"/>
                    <a:lumOff val="25000"/>
                  </a:schemeClr>
                </a:solidFill>
                <a:latin typeface="Calibri" pitchFamily="34" charset="0"/>
              </a:rPr>
              <a:t>	</a:t>
            </a:r>
            <a:r>
              <a:rPr lang="en-GB" dirty="0" smtClean="0">
                <a:solidFill>
                  <a:srgbClr val="000000"/>
                </a:solidFill>
                <a:latin typeface="Calibri" pitchFamily="34" charset="0"/>
              </a:rPr>
              <a:t>ix</a:t>
            </a:r>
            <a:r>
              <a:rPr lang="en-GB" dirty="0">
                <a:solidFill>
                  <a:srgbClr val="000000"/>
                </a:solidFill>
                <a:latin typeface="Calibri" pitchFamily="34" charset="0"/>
              </a:rPr>
              <a:t>) Memories of traumatic experiences, childhood events, interview </a:t>
            </a:r>
            <a:r>
              <a:rPr lang="en-GB" dirty="0" smtClean="0">
                <a:solidFill>
                  <a:srgbClr val="000000"/>
                </a:solidFill>
                <a:latin typeface="Calibri" pitchFamily="34" charset="0"/>
              </a:rPr>
              <a:t>and identification </a:t>
            </a:r>
            <a:r>
              <a:rPr lang="en-GB" dirty="0">
                <a:solidFill>
                  <a:srgbClr val="000000"/>
                </a:solidFill>
                <a:latin typeface="Calibri" pitchFamily="34" charset="0"/>
              </a:rPr>
              <a:t>practices, memory in younger </a:t>
            </a:r>
            <a:r>
              <a:rPr lang="en-GB" dirty="0" smtClean="0">
                <a:solidFill>
                  <a:srgbClr val="000000"/>
                </a:solidFill>
                <a:latin typeface="Calibri" pitchFamily="34" charset="0"/>
              </a:rPr>
              <a:t>	children </a:t>
            </a:r>
            <a:r>
              <a:rPr lang="en-GB" dirty="0">
                <a:solidFill>
                  <a:srgbClr val="000000"/>
                </a:solidFill>
                <a:latin typeface="Calibri" pitchFamily="34" charset="0"/>
              </a:rPr>
              <a:t>and older adults and </a:t>
            </a:r>
            <a:r>
              <a:rPr lang="en-GB" dirty="0" smtClean="0">
                <a:solidFill>
                  <a:srgbClr val="000000"/>
                </a:solidFill>
                <a:latin typeface="Calibri" pitchFamily="34" charset="0"/>
              </a:rPr>
              <a:t>other vulnerable </a:t>
            </a:r>
            <a:r>
              <a:rPr lang="en-GB" dirty="0">
                <a:solidFill>
                  <a:srgbClr val="000000"/>
                </a:solidFill>
                <a:latin typeface="Calibri" pitchFamily="34" charset="0"/>
              </a:rPr>
              <a:t>groups </a:t>
            </a:r>
            <a:r>
              <a:rPr lang="en-GB" b="1" dirty="0">
                <a:solidFill>
                  <a:srgbClr val="000000"/>
                </a:solidFill>
                <a:latin typeface="Calibri" pitchFamily="34" charset="0"/>
              </a:rPr>
              <a:t>all have special features</a:t>
            </a:r>
            <a:r>
              <a:rPr lang="en-GB" dirty="0">
                <a:solidFill>
                  <a:srgbClr val="000000"/>
                </a:solidFill>
                <a:latin typeface="Calibri" pitchFamily="34" charset="0"/>
              </a:rPr>
              <a:t>. These are features that are unlikely to </a:t>
            </a:r>
            <a:r>
              <a:rPr lang="en-GB" dirty="0" smtClean="0">
                <a:solidFill>
                  <a:srgbClr val="000000"/>
                </a:solidFill>
                <a:latin typeface="Calibri" pitchFamily="34" charset="0"/>
              </a:rPr>
              <a:t>	be </a:t>
            </a:r>
            <a:r>
              <a:rPr lang="en-GB" dirty="0">
                <a:solidFill>
                  <a:srgbClr val="000000"/>
                </a:solidFill>
                <a:latin typeface="Calibri" pitchFamily="34" charset="0"/>
              </a:rPr>
              <a:t>commonly known by a non-expert, but about which an appropriate memory expert will be able to advise a court</a:t>
            </a:r>
          </a:p>
          <a:p>
            <a:endParaRPr lang="en-GB" dirty="0">
              <a:solidFill>
                <a:srgbClr val="000000"/>
              </a:solidFill>
              <a:latin typeface="Calibri" pitchFamily="34" charset="0"/>
            </a:endParaRPr>
          </a:p>
          <a:p>
            <a:r>
              <a:rPr lang="en-GB" dirty="0" smtClean="0">
                <a:solidFill>
                  <a:srgbClr val="000000"/>
                </a:solidFill>
                <a:latin typeface="Calibri" pitchFamily="34" charset="0"/>
              </a:rPr>
              <a:t>	x</a:t>
            </a:r>
            <a:r>
              <a:rPr lang="en-GB" dirty="0">
                <a:solidFill>
                  <a:srgbClr val="000000"/>
                </a:solidFill>
                <a:latin typeface="Calibri" pitchFamily="34" charset="0"/>
              </a:rPr>
              <a:t>) A memory expert is a person who is recognised by the memory </a:t>
            </a:r>
            <a:r>
              <a:rPr lang="en-GB" dirty="0" smtClean="0">
                <a:solidFill>
                  <a:srgbClr val="000000"/>
                </a:solidFill>
                <a:latin typeface="Calibri" pitchFamily="34" charset="0"/>
              </a:rPr>
              <a:t>research community </a:t>
            </a:r>
            <a:r>
              <a:rPr lang="en-GB" dirty="0">
                <a:solidFill>
                  <a:srgbClr val="000000"/>
                </a:solidFill>
                <a:latin typeface="Calibri" pitchFamily="34" charset="0"/>
              </a:rPr>
              <a:t>to possess knowledge relevant </a:t>
            </a:r>
            <a:r>
              <a:rPr lang="en-GB" dirty="0" smtClean="0">
                <a:solidFill>
                  <a:srgbClr val="000000"/>
                </a:solidFill>
                <a:latin typeface="Calibri" pitchFamily="34" charset="0"/>
              </a:rPr>
              <a:t>	to </a:t>
            </a:r>
            <a:r>
              <a:rPr lang="en-GB" dirty="0">
                <a:solidFill>
                  <a:srgbClr val="000000"/>
                </a:solidFill>
                <a:latin typeface="Calibri" pitchFamily="34" charset="0"/>
              </a:rPr>
              <a:t>the particular case. It </a:t>
            </a:r>
            <a:r>
              <a:rPr lang="en-GB" dirty="0" smtClean="0">
                <a:solidFill>
                  <a:srgbClr val="000000"/>
                </a:solidFill>
                <a:latin typeface="Calibri" pitchFamily="34" charset="0"/>
              </a:rPr>
              <a:t>is recommended </a:t>
            </a:r>
            <a:r>
              <a:rPr lang="en-GB" dirty="0">
                <a:solidFill>
                  <a:srgbClr val="000000"/>
                </a:solidFill>
                <a:latin typeface="Calibri" pitchFamily="34" charset="0"/>
              </a:rPr>
              <a:t>that, in addition to current requirements, those acting as memory expert </a:t>
            </a:r>
            <a:r>
              <a:rPr lang="en-GB" dirty="0" smtClean="0">
                <a:solidFill>
                  <a:srgbClr val="000000"/>
                </a:solidFill>
                <a:latin typeface="Calibri" pitchFamily="34" charset="0"/>
              </a:rPr>
              <a:t>	witnesses </a:t>
            </a:r>
            <a:r>
              <a:rPr lang="en-GB" dirty="0">
                <a:solidFill>
                  <a:srgbClr val="000000"/>
                </a:solidFill>
                <a:latin typeface="Calibri" pitchFamily="34" charset="0"/>
              </a:rPr>
              <a:t>be required to submit their full curriculum vitae to the court as evidence of their expertise</a:t>
            </a:r>
            <a:r>
              <a:rPr lang="en-GB" dirty="0" smtClean="0">
                <a:solidFill>
                  <a:srgbClr val="000000"/>
                </a:solidFill>
                <a:latin typeface="Calibri" pitchFamily="34" charset="0"/>
              </a:rPr>
              <a:t>.</a:t>
            </a:r>
          </a:p>
        </p:txBody>
      </p:sp>
      <p:pic>
        <p:nvPicPr>
          <p:cNvPr id="9" name="Picture 8"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0" name="Picture 9"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331015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4" name="Picture 3" descr="Sat on Timebom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730" y="3547382"/>
            <a:ext cx="4920650" cy="2813820"/>
          </a:xfrm>
          <a:prstGeom prst="rect">
            <a:avLst/>
          </a:prstGeom>
        </p:spPr>
      </p:pic>
      <p:sp>
        <p:nvSpPr>
          <p:cNvPr id="5" name="TextBox 4"/>
          <p:cNvSpPr txBox="1"/>
          <p:nvPr/>
        </p:nvSpPr>
        <p:spPr>
          <a:xfrm>
            <a:off x="875842" y="656923"/>
            <a:ext cx="10039344" cy="3016211"/>
          </a:xfrm>
          <a:prstGeom prst="rect">
            <a:avLst/>
          </a:prstGeom>
          <a:noFill/>
        </p:spPr>
        <p:txBody>
          <a:bodyPr wrap="square" rtlCol="0">
            <a:spAutoFit/>
          </a:bodyPr>
          <a:lstStyle/>
          <a:p>
            <a:r>
              <a:rPr lang="en-US" sz="2800" dirty="0" smtClean="0"/>
              <a:t>May 2017! </a:t>
            </a:r>
          </a:p>
          <a:p>
            <a:endParaRPr lang="en-US" dirty="0"/>
          </a:p>
          <a:p>
            <a:pPr marL="342900" indent="-342900">
              <a:buFont typeface="Arial"/>
              <a:buChar char="•"/>
            </a:pPr>
            <a:r>
              <a:rPr lang="en-US" sz="2400" dirty="0" err="1" smtClean="0"/>
              <a:t>Ransomware</a:t>
            </a:r>
            <a:r>
              <a:rPr lang="en-US" sz="2400" dirty="0" smtClean="0"/>
              <a:t> attack on Global Platforms exposes flaws of generic hardware and software</a:t>
            </a:r>
          </a:p>
          <a:p>
            <a:pPr marL="342900" indent="-342900">
              <a:buFont typeface="Arial"/>
              <a:buChar char="•"/>
            </a:pPr>
            <a:endParaRPr lang="en-US" sz="2400" dirty="0"/>
          </a:p>
          <a:p>
            <a:pPr marL="342900" indent="-342900">
              <a:buFont typeface="Arial"/>
              <a:buChar char="•"/>
            </a:pPr>
            <a:r>
              <a:rPr lang="en-US" sz="2400" dirty="0" err="1" smtClean="0"/>
              <a:t>Mrs</a:t>
            </a:r>
            <a:r>
              <a:rPr lang="en-US" sz="2400" dirty="0" smtClean="0"/>
              <a:t> Justice Andrews High Court London - Eurasian Natural Resources Corporation (ENRC). Vindicates SFO </a:t>
            </a:r>
            <a:r>
              <a:rPr lang="mr-IN" sz="2400" dirty="0" smtClean="0"/>
              <a:t>–</a:t>
            </a:r>
            <a:r>
              <a:rPr lang="en-US" sz="2400" dirty="0" smtClean="0"/>
              <a:t> Notes by a companies external law firm are </a:t>
            </a:r>
            <a:r>
              <a:rPr lang="en-US" sz="2400" b="1" i="1" dirty="0" smtClean="0"/>
              <a:t>NOT</a:t>
            </a:r>
            <a:r>
              <a:rPr lang="en-US" sz="2400" dirty="0" smtClean="0"/>
              <a:t> protected by legal privilege </a:t>
            </a:r>
            <a:endParaRPr lang="en-US" sz="2400" dirty="0"/>
          </a:p>
        </p:txBody>
      </p:sp>
    </p:spTree>
    <p:extLst>
      <p:ext uri="{BB962C8B-B14F-4D97-AF65-F5344CB8AC3E}">
        <p14:creationId xmlns:p14="http://schemas.microsoft.com/office/powerpoint/2010/main" val="2991295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6" name="Picture 5"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7" name="Picture 6"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605" y="112320"/>
            <a:ext cx="1329808" cy="509760"/>
          </a:xfrm>
          <a:prstGeom prst="rect">
            <a:avLst/>
          </a:prstGeom>
        </p:spPr>
      </p:pic>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2" name="Picture 1"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391" y="734400"/>
            <a:ext cx="5496261" cy="2106900"/>
          </a:xfrm>
          <a:prstGeom prst="rect">
            <a:avLst/>
          </a:prstGeom>
        </p:spPr>
      </p:pic>
      <p:pic>
        <p:nvPicPr>
          <p:cNvPr id="4" name="Picture 3" descr="unnam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648" y="2462400"/>
            <a:ext cx="4562069" cy="3271859"/>
          </a:xfrm>
          <a:prstGeom prst="rect">
            <a:avLst/>
          </a:prstGeom>
        </p:spPr>
      </p:pic>
      <p:pic>
        <p:nvPicPr>
          <p:cNvPr id="5" name="Picture 4" descr="unnamed-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19" y="2529514"/>
            <a:ext cx="4602834" cy="3870565"/>
          </a:xfrm>
          <a:prstGeom prst="rect">
            <a:avLst/>
          </a:prstGeom>
        </p:spPr>
      </p:pic>
    </p:spTree>
    <p:extLst>
      <p:ext uri="{BB962C8B-B14F-4D97-AF65-F5344CB8AC3E}">
        <p14:creationId xmlns:p14="http://schemas.microsoft.com/office/powerpoint/2010/main" val="26570431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0" y="0"/>
            <a:ext cx="12191999" cy="6858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2710689" y="350032"/>
            <a:ext cx="6624736" cy="2492990"/>
          </a:xfrm>
          <a:prstGeom prst="rect">
            <a:avLst/>
          </a:prstGeom>
        </p:spPr>
        <p:txBody>
          <a:bodyPr wrap="square">
            <a:spAutoFit/>
          </a:bodyPr>
          <a:lstStyle/>
          <a:p>
            <a:pPr algn="ctr"/>
            <a:r>
              <a:rPr lang="en-GB" sz="6000" b="1" dirty="0" smtClean="0">
                <a:solidFill>
                  <a:srgbClr val="000000"/>
                </a:solidFill>
              </a:rPr>
              <a:t>Thank you!</a:t>
            </a:r>
          </a:p>
          <a:p>
            <a:pPr algn="ctr"/>
            <a:r>
              <a:rPr lang="en-GB" sz="9600" b="1" dirty="0" smtClean="0">
                <a:solidFill>
                  <a:srgbClr val="000000"/>
                </a:solidFill>
              </a:rPr>
              <a:t>?</a:t>
            </a:r>
            <a:endParaRPr lang="en-GB" sz="9600" b="1" dirty="0">
              <a:solidFill>
                <a:srgbClr val="000000"/>
              </a:solidFill>
            </a:endParaRPr>
          </a:p>
        </p:txBody>
      </p:sp>
      <p:pic>
        <p:nvPicPr>
          <p:cNvPr id="4" name="Picture 3"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5" name="Picture 4"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6" name="TextBox 5"/>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2" name="TextBox 1"/>
          <p:cNvSpPr txBox="1"/>
          <p:nvPr/>
        </p:nvSpPr>
        <p:spPr>
          <a:xfrm>
            <a:off x="682492" y="3024000"/>
            <a:ext cx="10833493" cy="3323987"/>
          </a:xfrm>
          <a:prstGeom prst="rect">
            <a:avLst/>
          </a:prstGeom>
          <a:noFill/>
        </p:spPr>
        <p:txBody>
          <a:bodyPr wrap="square" rtlCol="0">
            <a:spAutoFit/>
          </a:bodyPr>
          <a:lstStyle/>
          <a:p>
            <a:r>
              <a:rPr lang="en-US" sz="2400" dirty="0"/>
              <a:t>Intersol can support with </a:t>
            </a:r>
            <a:r>
              <a:rPr lang="en-US" sz="2400" dirty="0" smtClean="0"/>
              <a:t>workshops, training</a:t>
            </a:r>
            <a:r>
              <a:rPr lang="en-US" sz="2400" dirty="0"/>
              <a:t>, and </a:t>
            </a:r>
            <a:r>
              <a:rPr lang="en-US" sz="2400" dirty="0" smtClean="0"/>
              <a:t>operationally </a:t>
            </a:r>
            <a:r>
              <a:rPr lang="en-US" sz="2400" dirty="0"/>
              <a:t>on any and all aspects of investigation and investigative </a:t>
            </a:r>
            <a:r>
              <a:rPr lang="en-US" sz="2400" dirty="0" smtClean="0"/>
              <a:t>interviewing.</a:t>
            </a:r>
            <a:endParaRPr lang="en-US" sz="2400" dirty="0"/>
          </a:p>
          <a:p>
            <a:endParaRPr lang="en-US" sz="2400" dirty="0"/>
          </a:p>
          <a:p>
            <a:endParaRPr lang="en-US" sz="2400" dirty="0" smtClean="0"/>
          </a:p>
          <a:p>
            <a:r>
              <a:rPr lang="en-US" sz="2400" dirty="0" smtClean="0"/>
              <a:t>If you or your team would like to know any more detail about any of the topics highlighted today or related services please contact </a:t>
            </a:r>
            <a:r>
              <a:rPr lang="en-US" sz="2400" dirty="0" smtClean="0">
                <a:hlinkClick r:id="rId5"/>
              </a:rPr>
              <a:t>info@intersolglobal.com</a:t>
            </a:r>
            <a:r>
              <a:rPr lang="en-US" sz="2400" dirty="0" smtClean="0"/>
              <a:t> for an informal and confidential discussion.</a:t>
            </a:r>
          </a:p>
          <a:p>
            <a:endParaRPr lang="en-US" sz="2400" dirty="0"/>
          </a:p>
          <a:p>
            <a:endParaRPr lang="en-US" dirty="0"/>
          </a:p>
        </p:txBody>
      </p:sp>
    </p:spTree>
    <p:extLst>
      <p:ext uri="{BB962C8B-B14F-4D97-AF65-F5344CB8AC3E}">
        <p14:creationId xmlns:p14="http://schemas.microsoft.com/office/powerpoint/2010/main" val="40574194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Box 8"/>
          <p:cNvSpPr txBox="1"/>
          <p:nvPr/>
        </p:nvSpPr>
        <p:spPr>
          <a:xfrm>
            <a:off x="3318663" y="434249"/>
            <a:ext cx="5554676" cy="1200329"/>
          </a:xfrm>
          <a:prstGeom prst="rect">
            <a:avLst/>
          </a:prstGeom>
          <a:noFill/>
        </p:spPr>
        <p:txBody>
          <a:bodyPr wrap="none" rtlCol="0">
            <a:spAutoFit/>
          </a:bodyPr>
          <a:lstStyle/>
          <a:p>
            <a:pPr algn="ctr"/>
            <a:r>
              <a:rPr lang="en-US" sz="7200" dirty="0" smtClean="0">
                <a:solidFill>
                  <a:schemeClr val="bg1"/>
                </a:solidFill>
                <a:latin typeface="Myriad Pro" panose="020B0503030403020204" pitchFamily="34" charset="0"/>
              </a:rPr>
              <a:t>THANK YOU</a:t>
            </a:r>
            <a:endParaRPr lang="en-US" sz="7200" dirty="0">
              <a:solidFill>
                <a:schemeClr val="bg1"/>
              </a:solidFill>
              <a:latin typeface="Myriad Pro" panose="020B05030304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971" y="4560081"/>
            <a:ext cx="3322687" cy="971892"/>
          </a:xfrm>
          <a:prstGeom prst="rect">
            <a:avLst/>
          </a:prstGeom>
        </p:spPr>
      </p:pic>
      <p:sp>
        <p:nvSpPr>
          <p:cNvPr id="4" name="TextBox 3"/>
          <p:cNvSpPr txBox="1"/>
          <p:nvPr/>
        </p:nvSpPr>
        <p:spPr>
          <a:xfrm>
            <a:off x="3247505" y="6017397"/>
            <a:ext cx="5906883" cy="369332"/>
          </a:xfrm>
          <a:prstGeom prst="rect">
            <a:avLst/>
          </a:prstGeom>
          <a:noFill/>
        </p:spPr>
        <p:txBody>
          <a:bodyPr wrap="square" rtlCol="0">
            <a:spAutoFit/>
          </a:bodyPr>
          <a:lstStyle/>
          <a:p>
            <a:endParaRPr lang="en-US" dirty="0"/>
          </a:p>
        </p:txBody>
      </p:sp>
      <p:sp>
        <p:nvSpPr>
          <p:cNvPr id="5" name="Rectangle 4"/>
          <p:cNvSpPr/>
          <p:nvPr/>
        </p:nvSpPr>
        <p:spPr>
          <a:xfrm>
            <a:off x="1328143" y="5731538"/>
            <a:ext cx="9665380" cy="1015663"/>
          </a:xfrm>
          <a:prstGeom prst="rect">
            <a:avLst/>
          </a:prstGeom>
        </p:spPr>
        <p:txBody>
          <a:bodyPr wrap="square">
            <a:spAutoFit/>
          </a:bodyPr>
          <a:lstStyle/>
          <a:p>
            <a:pPr algn="ctr"/>
            <a:r>
              <a:rPr lang="en-US" sz="1400" dirty="0">
                <a:solidFill>
                  <a:schemeClr val="bg1"/>
                </a:solidFill>
              </a:rPr>
              <a:t>Intersol Global is a unique association of world-renowned consultant practitioners academics and clinicians combining hundreds of years experience of investigation and investigative interviewing. Intersol Global enable individuals and institutions to engage in effective empirically-grounded investigation, placing robustly ethical investigative interviewing firmly at the heart of </a:t>
            </a:r>
            <a:r>
              <a:rPr lang="en-US" b="1" u="sng" dirty="0">
                <a:solidFill>
                  <a:schemeClr val="bg1"/>
                </a:solidFill>
              </a:rPr>
              <a:t>Extraordinary Case Management (</a:t>
            </a:r>
            <a:r>
              <a:rPr lang="en-US" b="1" u="sng" dirty="0" smtClean="0">
                <a:solidFill>
                  <a:schemeClr val="bg1"/>
                </a:solidFill>
              </a:rPr>
              <a:t>ECM®)</a:t>
            </a:r>
            <a:endParaRPr lang="en-US" b="1" u="sng" dirty="0">
              <a:solidFill>
                <a:schemeClr val="bg1"/>
              </a:solidFill>
            </a:endParaRPr>
          </a:p>
        </p:txBody>
      </p:sp>
      <p:sp>
        <p:nvSpPr>
          <p:cNvPr id="6" name="TextBox 5"/>
          <p:cNvSpPr txBox="1"/>
          <p:nvPr/>
        </p:nvSpPr>
        <p:spPr>
          <a:xfrm>
            <a:off x="3256031" y="1858063"/>
            <a:ext cx="5685267" cy="1969770"/>
          </a:xfrm>
          <a:prstGeom prst="rect">
            <a:avLst/>
          </a:prstGeom>
          <a:noFill/>
        </p:spPr>
        <p:txBody>
          <a:bodyPr wrap="square" rtlCol="0">
            <a:spAutoFit/>
          </a:bodyPr>
          <a:lstStyle/>
          <a:p>
            <a:pPr algn="ctr"/>
            <a:r>
              <a:rPr lang="en-US" sz="3200" dirty="0" smtClean="0">
                <a:solidFill>
                  <a:schemeClr val="bg1"/>
                </a:solidFill>
              </a:rPr>
              <a:t>Ian Hynes CEO Intersol Global</a:t>
            </a:r>
          </a:p>
          <a:p>
            <a:pPr algn="ctr"/>
            <a:endParaRPr lang="en-US" dirty="0">
              <a:solidFill>
                <a:schemeClr val="bg1"/>
              </a:solidFill>
            </a:endParaRPr>
          </a:p>
          <a:p>
            <a:pPr algn="ctr"/>
            <a:r>
              <a:rPr lang="en-US" dirty="0" smtClean="0">
                <a:solidFill>
                  <a:schemeClr val="bg1"/>
                </a:solidFill>
              </a:rPr>
              <a:t>T:   +44 (0) 845 388 5467</a:t>
            </a:r>
          </a:p>
          <a:p>
            <a:pPr algn="ctr"/>
            <a:r>
              <a:rPr lang="en-US" dirty="0" smtClean="0">
                <a:solidFill>
                  <a:schemeClr val="bg1"/>
                </a:solidFill>
              </a:rPr>
              <a:t>M: +44 (0) 7921 123 400</a:t>
            </a:r>
          </a:p>
          <a:p>
            <a:pPr algn="ctr"/>
            <a:r>
              <a:rPr lang="en-US" dirty="0">
                <a:solidFill>
                  <a:schemeClr val="bg1"/>
                </a:solidFill>
              </a:rPr>
              <a:t>E: </a:t>
            </a:r>
            <a:r>
              <a:rPr lang="en-US" dirty="0">
                <a:solidFill>
                  <a:schemeClr val="bg1"/>
                </a:solidFill>
                <a:hlinkClick r:id="rId4"/>
              </a:rPr>
              <a:t>ian@intersolglobal.com</a:t>
            </a:r>
            <a:r>
              <a:rPr lang="en-US" dirty="0">
                <a:solidFill>
                  <a:schemeClr val="bg1"/>
                </a:solidFill>
              </a:rPr>
              <a:t> or </a:t>
            </a:r>
            <a:r>
              <a:rPr lang="en-US" dirty="0">
                <a:solidFill>
                  <a:schemeClr val="bg1"/>
                </a:solidFill>
                <a:hlinkClick r:id="rId5"/>
              </a:rPr>
              <a:t>info@intersolglobal.com</a:t>
            </a:r>
            <a:endParaRPr lang="en-US" dirty="0">
              <a:solidFill>
                <a:schemeClr val="bg1"/>
              </a:solidFill>
            </a:endParaRPr>
          </a:p>
          <a:p>
            <a:pPr algn="ctr"/>
            <a:endParaRPr lang="en-US" dirty="0">
              <a:solidFill>
                <a:schemeClr val="bg1"/>
              </a:solidFill>
            </a:endParaRPr>
          </a:p>
        </p:txBody>
      </p:sp>
      <p:sp>
        <p:nvSpPr>
          <p:cNvPr id="8" name="TextBox 7"/>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90"/>
                </a:solidFill>
              </a:rPr>
              <a:t>Presentation © Intersol Global</a:t>
            </a:r>
            <a:endParaRPr lang="en-US" sz="1000" dirty="0">
              <a:solidFill>
                <a:srgbClr val="000090"/>
              </a:solidFill>
            </a:endParaRPr>
          </a:p>
        </p:txBody>
      </p:sp>
    </p:spTree>
    <p:extLst>
      <p:ext uri="{BB962C8B-B14F-4D97-AF65-F5344CB8AC3E}">
        <p14:creationId xmlns:p14="http://schemas.microsoft.com/office/powerpoint/2010/main" val="378830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6" name="TextBox 5"/>
          <p:cNvSpPr txBox="1"/>
          <p:nvPr/>
        </p:nvSpPr>
        <p:spPr>
          <a:xfrm>
            <a:off x="2197870" y="340395"/>
            <a:ext cx="7992888" cy="523220"/>
          </a:xfrm>
          <a:prstGeom prst="rect">
            <a:avLst/>
          </a:prstGeom>
          <a:noFill/>
        </p:spPr>
        <p:txBody>
          <a:bodyPr wrap="square" rtlCol="0">
            <a:spAutoFit/>
          </a:bodyPr>
          <a:lstStyle/>
          <a:p>
            <a:pPr algn="ctr"/>
            <a:r>
              <a:rPr lang="en-GB" sz="2800" dirty="0" smtClean="0"/>
              <a:t>Evidence, Witnesses, and Court Presentation</a:t>
            </a:r>
            <a:endParaRPr lang="en-GB" sz="2800" dirty="0"/>
          </a:p>
        </p:txBody>
      </p:sp>
      <p:sp>
        <p:nvSpPr>
          <p:cNvPr id="7" name="TextBox 6"/>
          <p:cNvSpPr txBox="1"/>
          <p:nvPr/>
        </p:nvSpPr>
        <p:spPr>
          <a:xfrm>
            <a:off x="1269955" y="1365120"/>
            <a:ext cx="9879745" cy="4370427"/>
          </a:xfrm>
          <a:prstGeom prst="rect">
            <a:avLst/>
          </a:prstGeom>
          <a:noFill/>
        </p:spPr>
        <p:txBody>
          <a:bodyPr wrap="square" rtlCol="0">
            <a:spAutoFit/>
          </a:bodyPr>
          <a:lstStyle/>
          <a:p>
            <a:pPr algn="ctr"/>
            <a:r>
              <a:rPr lang="en-GB" sz="2400" dirty="0" smtClean="0"/>
              <a:t>“The witness and suspect interviews were the shop window for the integrity and ethical transparency of the entire investigation”</a:t>
            </a:r>
          </a:p>
          <a:p>
            <a:pPr algn="ctr"/>
            <a:endParaRPr lang="en-GB" sz="2400" dirty="0" smtClean="0"/>
          </a:p>
          <a:p>
            <a:pPr algn="ctr"/>
            <a:r>
              <a:rPr lang="en-GB" sz="2400" dirty="0" smtClean="0"/>
              <a:t>and;</a:t>
            </a:r>
          </a:p>
          <a:p>
            <a:pPr algn="ctr"/>
            <a:endParaRPr lang="en-GB" sz="2400" dirty="0" smtClean="0"/>
          </a:p>
          <a:p>
            <a:pPr algn="ctr"/>
            <a:r>
              <a:rPr lang="en-GB" sz="2400" dirty="0" smtClean="0"/>
              <a:t>“Express no opinion in the interview, leave the cross examination to the barrister”</a:t>
            </a:r>
          </a:p>
          <a:p>
            <a:pPr algn="ctr"/>
            <a:r>
              <a:rPr lang="en-GB" sz="1400" dirty="0" smtClean="0">
                <a:solidFill>
                  <a:srgbClr val="000000"/>
                </a:solidFill>
              </a:rPr>
              <a:t>(Ian Unsworth. Prosecuting Counsel, Leon SMALL murder)</a:t>
            </a:r>
          </a:p>
          <a:p>
            <a:pPr algn="ctr"/>
            <a:endParaRPr lang="en-GB" sz="2400" dirty="0" smtClean="0">
              <a:solidFill>
                <a:srgbClr val="000000"/>
              </a:solidFill>
            </a:endParaRPr>
          </a:p>
          <a:p>
            <a:pPr algn="ctr"/>
            <a:endParaRPr lang="en-GB" sz="2400" dirty="0" smtClean="0">
              <a:solidFill>
                <a:srgbClr val="000000"/>
              </a:solidFill>
            </a:endParaRPr>
          </a:p>
          <a:p>
            <a:pPr algn="ctr"/>
            <a:r>
              <a:rPr lang="en-GB" sz="2400" dirty="0" smtClean="0">
                <a:solidFill>
                  <a:srgbClr val="000000"/>
                </a:solidFill>
              </a:rPr>
              <a:t>“Witnesses play a vital role in helping solve crimes and deliver justice. The criminal justice system cannot work without </a:t>
            </a:r>
            <a:r>
              <a:rPr lang="en-GB" sz="2400" dirty="0">
                <a:solidFill>
                  <a:srgbClr val="000000"/>
                </a:solidFill>
              </a:rPr>
              <a:t>them” </a:t>
            </a:r>
            <a:r>
              <a:rPr lang="en-GB" sz="1400" dirty="0">
                <a:solidFill>
                  <a:srgbClr val="000000"/>
                </a:solidFill>
              </a:rPr>
              <a:t>(</a:t>
            </a:r>
            <a:r>
              <a:rPr lang="en-GB" sz="1400" dirty="0">
                <a:solidFill>
                  <a:srgbClr val="000000"/>
                </a:solidFill>
                <a:hlinkClick r:id="rId2"/>
              </a:rPr>
              <a:t>www.cjsonline.gov.uk/witness</a:t>
            </a:r>
            <a:r>
              <a:rPr lang="en-GB" sz="1400" dirty="0">
                <a:solidFill>
                  <a:srgbClr val="000000"/>
                </a:solidFill>
              </a:rPr>
              <a:t>)  </a:t>
            </a:r>
          </a:p>
        </p:txBody>
      </p:sp>
      <p:pic>
        <p:nvPicPr>
          <p:cNvPr id="8" name="Picture 7"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10" name="Picture 9"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3966558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9" name="TextBox 8"/>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pic>
        <p:nvPicPr>
          <p:cNvPr id="5" name="Picture 4"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sp>
        <p:nvSpPr>
          <p:cNvPr id="2" name="TextBox 1"/>
          <p:cNvSpPr txBox="1"/>
          <p:nvPr/>
        </p:nvSpPr>
        <p:spPr>
          <a:xfrm>
            <a:off x="2151149" y="1045440"/>
            <a:ext cx="8293584" cy="2634567"/>
          </a:xfrm>
          <a:prstGeom prst="rect">
            <a:avLst/>
          </a:prstGeom>
          <a:noFill/>
        </p:spPr>
        <p:txBody>
          <a:bodyPr wrap="square" rtlCol="0">
            <a:spAutoFit/>
          </a:bodyPr>
          <a:lstStyle/>
          <a:p>
            <a:pPr>
              <a:lnSpc>
                <a:spcPct val="130000"/>
              </a:lnSpc>
            </a:pPr>
            <a:r>
              <a:rPr lang="en-US" sz="2800" dirty="0" smtClean="0"/>
              <a:t>Why audio and/or visually record interviews?</a:t>
            </a:r>
          </a:p>
          <a:p>
            <a:pPr>
              <a:lnSpc>
                <a:spcPct val="130000"/>
              </a:lnSpc>
            </a:pPr>
            <a:endParaRPr lang="en-US" sz="2800" dirty="0"/>
          </a:p>
          <a:p>
            <a:pPr>
              <a:lnSpc>
                <a:spcPct val="130000"/>
              </a:lnSpc>
            </a:pPr>
            <a:r>
              <a:rPr lang="en-US" sz="2400" dirty="0" smtClean="0"/>
              <a:t>“After 30 seconds of written note-taking the human brain starts to rely on its long-term memory for accuracy and detail of content with all the associated mistakes” </a:t>
            </a:r>
            <a:r>
              <a:rPr lang="en-US" sz="1600" dirty="0" smtClean="0"/>
              <a:t>(Shepherd)</a:t>
            </a:r>
            <a:endParaRPr lang="en-US" sz="1600" dirty="0"/>
          </a:p>
        </p:txBody>
      </p:sp>
      <p:pic>
        <p:nvPicPr>
          <p:cNvPr id="6" name="Picture 5"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Tree>
    <p:extLst>
      <p:ext uri="{BB962C8B-B14F-4D97-AF65-F5344CB8AC3E}">
        <p14:creationId xmlns:p14="http://schemas.microsoft.com/office/powerpoint/2010/main" val="2877415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0" y="0"/>
            <a:ext cx="12192000" cy="68580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TextBox 8"/>
          <p:cNvSpPr txBox="1"/>
          <p:nvPr/>
        </p:nvSpPr>
        <p:spPr>
          <a:xfrm>
            <a:off x="0" y="260648"/>
            <a:ext cx="12192000" cy="523220"/>
          </a:xfrm>
          <a:prstGeom prst="rect">
            <a:avLst/>
          </a:prstGeom>
          <a:noFill/>
        </p:spPr>
        <p:txBody>
          <a:bodyPr wrap="square" rtlCol="0">
            <a:spAutoFit/>
          </a:bodyPr>
          <a:lstStyle/>
          <a:p>
            <a:pPr algn="ctr"/>
            <a:r>
              <a:rPr lang="en-GB" sz="2800" dirty="0" smtClean="0"/>
              <a:t>The History of Interviewing in UK </a:t>
            </a:r>
            <a:r>
              <a:rPr lang="mr-IN" sz="2800" dirty="0" smtClean="0"/>
              <a:t>–</a:t>
            </a:r>
            <a:r>
              <a:rPr lang="en-GB" sz="2800" dirty="0" smtClean="0"/>
              <a:t> </a:t>
            </a:r>
            <a:r>
              <a:rPr lang="en-GB" sz="2800" dirty="0"/>
              <a:t>A</a:t>
            </a:r>
            <a:r>
              <a:rPr lang="en-GB" sz="2800" dirty="0" smtClean="0"/>
              <a:t> Timeline</a:t>
            </a:r>
            <a:endParaRPr lang="en-GB" sz="2800" dirty="0"/>
          </a:p>
        </p:txBody>
      </p:sp>
      <p:cxnSp>
        <p:nvCxnSpPr>
          <p:cNvPr id="11" name="Straight Connector 10"/>
          <p:cNvCxnSpPr/>
          <p:nvPr/>
        </p:nvCxnSpPr>
        <p:spPr>
          <a:xfrm flipV="1">
            <a:off x="431371" y="2566895"/>
            <a:ext cx="10782769" cy="7001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55407"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1424" y="1556793"/>
            <a:ext cx="864096" cy="307777"/>
          </a:xfrm>
          <a:prstGeom prst="rect">
            <a:avLst/>
          </a:prstGeom>
          <a:noFill/>
        </p:spPr>
        <p:txBody>
          <a:bodyPr wrap="square" rtlCol="0">
            <a:spAutoFit/>
          </a:bodyPr>
          <a:lstStyle/>
          <a:p>
            <a:pPr algn="ctr"/>
            <a:r>
              <a:rPr lang="en-GB" sz="1400" b="1" dirty="0" smtClean="0"/>
              <a:t>1970s</a:t>
            </a:r>
            <a:endParaRPr lang="en-GB" sz="1400" b="1" dirty="0"/>
          </a:p>
        </p:txBody>
      </p:sp>
      <p:sp>
        <p:nvSpPr>
          <p:cNvPr id="31" name="TextBox 30"/>
          <p:cNvSpPr txBox="1"/>
          <p:nvPr/>
        </p:nvSpPr>
        <p:spPr>
          <a:xfrm>
            <a:off x="143339" y="2996953"/>
            <a:ext cx="2496277" cy="1600438"/>
          </a:xfrm>
          <a:prstGeom prst="rect">
            <a:avLst/>
          </a:prstGeom>
          <a:noFill/>
        </p:spPr>
        <p:txBody>
          <a:bodyPr wrap="square" rtlCol="0">
            <a:spAutoFit/>
          </a:bodyPr>
          <a:lstStyle/>
          <a:p>
            <a:pPr algn="ctr"/>
            <a:r>
              <a:rPr lang="en-GB" sz="1400" dirty="0" smtClean="0"/>
              <a:t>Miscarriages of Justice</a:t>
            </a:r>
          </a:p>
          <a:p>
            <a:pPr algn="ctr"/>
            <a:endParaRPr lang="en-GB" sz="1400" dirty="0" smtClean="0"/>
          </a:p>
          <a:p>
            <a:pPr algn="ctr"/>
            <a:r>
              <a:rPr lang="en-GB" sz="1400" dirty="0" smtClean="0"/>
              <a:t>Guildford 4</a:t>
            </a:r>
          </a:p>
          <a:p>
            <a:pPr algn="ctr"/>
            <a:r>
              <a:rPr lang="en-GB" sz="1400" dirty="0" smtClean="0"/>
              <a:t>Cardiff 3</a:t>
            </a:r>
          </a:p>
          <a:p>
            <a:pPr algn="ctr"/>
            <a:r>
              <a:rPr lang="en-GB" sz="1400" dirty="0" smtClean="0"/>
              <a:t>Birmingham 6</a:t>
            </a:r>
          </a:p>
          <a:p>
            <a:pPr algn="ctr"/>
            <a:r>
              <a:rPr lang="en-GB" sz="1400" dirty="0" smtClean="0"/>
              <a:t>Judith Ward</a:t>
            </a:r>
          </a:p>
          <a:p>
            <a:pPr algn="ctr"/>
            <a:r>
              <a:rPr lang="en-GB" sz="1400" dirty="0" smtClean="0"/>
              <a:t>Stefan Kiszko</a:t>
            </a:r>
            <a:endParaRPr lang="en-GB" sz="1400" dirty="0"/>
          </a:p>
        </p:txBody>
      </p:sp>
      <p:cxnSp>
        <p:nvCxnSpPr>
          <p:cNvPr id="35" name="Straight Connector 34"/>
          <p:cNvCxnSpPr/>
          <p:nvPr/>
        </p:nvCxnSpPr>
        <p:spPr>
          <a:xfrm rot="5400000">
            <a:off x="3059663"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15680" y="1556793"/>
            <a:ext cx="768085" cy="307777"/>
          </a:xfrm>
          <a:prstGeom prst="rect">
            <a:avLst/>
          </a:prstGeom>
          <a:noFill/>
        </p:spPr>
        <p:txBody>
          <a:bodyPr wrap="square" rtlCol="0">
            <a:spAutoFit/>
          </a:bodyPr>
          <a:lstStyle/>
          <a:p>
            <a:pPr algn="ctr"/>
            <a:r>
              <a:rPr lang="en-GB" sz="1400" b="1" dirty="0" smtClean="0"/>
              <a:t>1984</a:t>
            </a:r>
            <a:endParaRPr lang="en-GB" sz="1400" b="1" dirty="0"/>
          </a:p>
        </p:txBody>
      </p:sp>
      <p:cxnSp>
        <p:nvCxnSpPr>
          <p:cNvPr id="38" name="Straight Arrow Connector 37"/>
          <p:cNvCxnSpPr>
            <a:stCxn id="22" idx="3"/>
          </p:cNvCxnSpPr>
          <p:nvPr/>
        </p:nvCxnSpPr>
        <p:spPr>
          <a:xfrm flipV="1">
            <a:off x="1775520" y="1700808"/>
            <a:ext cx="1344149" cy="98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27648" y="2996953"/>
            <a:ext cx="1344149" cy="1384995"/>
          </a:xfrm>
          <a:prstGeom prst="rect">
            <a:avLst/>
          </a:prstGeom>
          <a:noFill/>
        </p:spPr>
        <p:txBody>
          <a:bodyPr wrap="square" rtlCol="0">
            <a:spAutoFit/>
          </a:bodyPr>
          <a:lstStyle/>
          <a:p>
            <a:pPr algn="ctr"/>
            <a:r>
              <a:rPr lang="en-GB" sz="1400" dirty="0" smtClean="0"/>
              <a:t>P.A.C.E.</a:t>
            </a:r>
          </a:p>
          <a:p>
            <a:pPr algn="ctr"/>
            <a:endParaRPr lang="en-GB" sz="1400" dirty="0" smtClean="0"/>
          </a:p>
          <a:p>
            <a:pPr algn="ctr"/>
            <a:r>
              <a:rPr lang="en-GB" sz="1400" dirty="0" smtClean="0"/>
              <a:t>Codes of Practice</a:t>
            </a:r>
          </a:p>
          <a:p>
            <a:pPr algn="ctr"/>
            <a:endParaRPr lang="en-GB" sz="1400" dirty="0" smtClean="0"/>
          </a:p>
          <a:p>
            <a:pPr algn="ctr"/>
            <a:r>
              <a:rPr lang="en-GB" sz="1400" dirty="0" smtClean="0"/>
              <a:t>Code ‘C’</a:t>
            </a:r>
          </a:p>
        </p:txBody>
      </p:sp>
      <p:cxnSp>
        <p:nvCxnSpPr>
          <p:cNvPr id="42" name="Straight Connector 41"/>
          <p:cNvCxnSpPr/>
          <p:nvPr/>
        </p:nvCxnSpPr>
        <p:spPr>
          <a:xfrm rot="5400000">
            <a:off x="4211791"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67808" y="1556793"/>
            <a:ext cx="768085" cy="307777"/>
          </a:xfrm>
          <a:prstGeom prst="rect">
            <a:avLst/>
          </a:prstGeom>
          <a:noFill/>
        </p:spPr>
        <p:txBody>
          <a:bodyPr wrap="square" rtlCol="0">
            <a:spAutoFit/>
          </a:bodyPr>
          <a:lstStyle/>
          <a:p>
            <a:pPr algn="ctr"/>
            <a:r>
              <a:rPr lang="en-GB" sz="1400" b="1" dirty="0" smtClean="0"/>
              <a:t>1986</a:t>
            </a:r>
            <a:endParaRPr lang="en-GB" sz="1400" b="1" dirty="0"/>
          </a:p>
        </p:txBody>
      </p:sp>
      <p:sp>
        <p:nvSpPr>
          <p:cNvPr id="44" name="TextBox 43"/>
          <p:cNvSpPr txBox="1"/>
          <p:nvPr/>
        </p:nvSpPr>
        <p:spPr>
          <a:xfrm>
            <a:off x="4012221" y="2956423"/>
            <a:ext cx="1440160" cy="738664"/>
          </a:xfrm>
          <a:prstGeom prst="rect">
            <a:avLst/>
          </a:prstGeom>
          <a:noFill/>
        </p:spPr>
        <p:txBody>
          <a:bodyPr wrap="square" rtlCol="0">
            <a:spAutoFit/>
          </a:bodyPr>
          <a:lstStyle/>
          <a:p>
            <a:pPr algn="ctr"/>
            <a:r>
              <a:rPr lang="en-GB" sz="1400" u="sng" dirty="0" smtClean="0"/>
              <a:t>Tape</a:t>
            </a:r>
            <a:r>
              <a:rPr lang="en-GB" sz="1400" dirty="0" smtClean="0"/>
              <a:t> Recording of Suspect Interviews</a:t>
            </a:r>
            <a:endParaRPr lang="en-GB" sz="1400" dirty="0"/>
          </a:p>
        </p:txBody>
      </p:sp>
      <p:cxnSp>
        <p:nvCxnSpPr>
          <p:cNvPr id="46" name="Straight Connector 45"/>
          <p:cNvCxnSpPr/>
          <p:nvPr/>
        </p:nvCxnSpPr>
        <p:spPr>
          <a:xfrm rot="5400000">
            <a:off x="5747961"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903979" y="1556793"/>
            <a:ext cx="768085" cy="307777"/>
          </a:xfrm>
          <a:prstGeom prst="rect">
            <a:avLst/>
          </a:prstGeom>
          <a:noFill/>
        </p:spPr>
        <p:txBody>
          <a:bodyPr wrap="square" rtlCol="0">
            <a:spAutoFit/>
          </a:bodyPr>
          <a:lstStyle/>
          <a:p>
            <a:pPr algn="ctr"/>
            <a:r>
              <a:rPr lang="en-GB" sz="1400" b="1" dirty="0" smtClean="0"/>
              <a:t>1992</a:t>
            </a:r>
            <a:endParaRPr lang="en-GB" sz="1400" b="1" dirty="0"/>
          </a:p>
        </p:txBody>
      </p:sp>
      <p:sp>
        <p:nvSpPr>
          <p:cNvPr id="48" name="TextBox 47"/>
          <p:cNvSpPr txBox="1"/>
          <p:nvPr/>
        </p:nvSpPr>
        <p:spPr>
          <a:xfrm>
            <a:off x="5423925" y="2996952"/>
            <a:ext cx="1824203" cy="2246769"/>
          </a:xfrm>
          <a:prstGeom prst="rect">
            <a:avLst/>
          </a:prstGeom>
          <a:noFill/>
        </p:spPr>
        <p:txBody>
          <a:bodyPr wrap="square" rtlCol="0">
            <a:spAutoFit/>
          </a:bodyPr>
          <a:lstStyle/>
          <a:p>
            <a:pPr algn="ctr"/>
            <a:r>
              <a:rPr lang="en-GB" sz="1400" dirty="0" smtClean="0"/>
              <a:t>P.E.A.C.E.</a:t>
            </a:r>
          </a:p>
          <a:p>
            <a:pPr algn="ctr"/>
            <a:endParaRPr lang="en-GB" sz="1400" dirty="0" smtClean="0"/>
          </a:p>
          <a:p>
            <a:pPr algn="ctr"/>
            <a:r>
              <a:rPr lang="en-GB" sz="1400" dirty="0" smtClean="0"/>
              <a:t>Memorandum of Good Practice – video recording of child interviews</a:t>
            </a:r>
          </a:p>
          <a:p>
            <a:pPr algn="ctr"/>
            <a:endParaRPr lang="en-GB" sz="1400" dirty="0" smtClean="0"/>
          </a:p>
          <a:p>
            <a:pPr algn="ctr"/>
            <a:r>
              <a:rPr lang="en-GB" sz="1400" dirty="0" smtClean="0"/>
              <a:t>(Professor Eric Shepherd, Tom Williamson etc.)</a:t>
            </a:r>
            <a:endParaRPr lang="en-GB" sz="1400" dirty="0"/>
          </a:p>
        </p:txBody>
      </p:sp>
      <p:cxnSp>
        <p:nvCxnSpPr>
          <p:cNvPr id="50" name="Straight Connector 49"/>
          <p:cNvCxnSpPr/>
          <p:nvPr/>
        </p:nvCxnSpPr>
        <p:spPr>
          <a:xfrm rot="5400000">
            <a:off x="7380145" y="2384884"/>
            <a:ext cx="1080118" cy="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549671" y="1516263"/>
            <a:ext cx="768085" cy="307777"/>
          </a:xfrm>
          <a:prstGeom prst="rect">
            <a:avLst/>
          </a:prstGeom>
          <a:noFill/>
        </p:spPr>
        <p:txBody>
          <a:bodyPr wrap="square" rtlCol="0">
            <a:spAutoFit/>
          </a:bodyPr>
          <a:lstStyle/>
          <a:p>
            <a:pPr algn="ctr"/>
            <a:r>
              <a:rPr lang="en-GB" sz="1400" b="1" dirty="0" smtClean="0"/>
              <a:t>1999</a:t>
            </a:r>
            <a:endParaRPr lang="en-GB" sz="1400" b="1" dirty="0"/>
          </a:p>
        </p:txBody>
      </p:sp>
      <p:sp>
        <p:nvSpPr>
          <p:cNvPr id="52" name="TextBox 51"/>
          <p:cNvSpPr txBox="1"/>
          <p:nvPr/>
        </p:nvSpPr>
        <p:spPr>
          <a:xfrm>
            <a:off x="7344139" y="2996953"/>
            <a:ext cx="1344149" cy="1600438"/>
          </a:xfrm>
          <a:prstGeom prst="rect">
            <a:avLst/>
          </a:prstGeom>
          <a:noFill/>
        </p:spPr>
        <p:txBody>
          <a:bodyPr wrap="square" rtlCol="0">
            <a:spAutoFit/>
          </a:bodyPr>
          <a:lstStyle/>
          <a:p>
            <a:pPr algn="ctr"/>
            <a:r>
              <a:rPr lang="en-GB" sz="1400" dirty="0" smtClean="0"/>
              <a:t>YJCA 1999</a:t>
            </a:r>
          </a:p>
          <a:p>
            <a:pPr algn="ctr"/>
            <a:endParaRPr lang="en-GB" sz="1400" dirty="0" smtClean="0"/>
          </a:p>
          <a:p>
            <a:pPr algn="ctr"/>
            <a:r>
              <a:rPr lang="en-GB" sz="1400" dirty="0" smtClean="0"/>
              <a:t>Vulnerable, Intimidated, </a:t>
            </a:r>
          </a:p>
          <a:p>
            <a:pPr algn="ctr"/>
            <a:endParaRPr lang="en-GB" sz="1400" dirty="0" smtClean="0"/>
          </a:p>
          <a:p>
            <a:pPr algn="ctr"/>
            <a:r>
              <a:rPr lang="en-GB" sz="1400" dirty="0" smtClean="0"/>
              <a:t>Special measures</a:t>
            </a:r>
            <a:endParaRPr lang="en-GB" sz="1400" dirty="0"/>
          </a:p>
        </p:txBody>
      </p:sp>
      <p:cxnSp>
        <p:nvCxnSpPr>
          <p:cNvPr id="57" name="Straight Connector 56"/>
          <p:cNvCxnSpPr/>
          <p:nvPr/>
        </p:nvCxnSpPr>
        <p:spPr>
          <a:xfrm rot="5400000">
            <a:off x="8916313"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072331" y="1556793"/>
            <a:ext cx="768085" cy="307777"/>
          </a:xfrm>
          <a:prstGeom prst="rect">
            <a:avLst/>
          </a:prstGeom>
          <a:noFill/>
        </p:spPr>
        <p:txBody>
          <a:bodyPr wrap="square" rtlCol="0">
            <a:spAutoFit/>
          </a:bodyPr>
          <a:lstStyle/>
          <a:p>
            <a:pPr algn="ctr"/>
            <a:r>
              <a:rPr lang="en-GB" sz="1400" b="1" dirty="0" smtClean="0"/>
              <a:t>2002</a:t>
            </a:r>
            <a:endParaRPr lang="en-GB" sz="1400" b="1" dirty="0"/>
          </a:p>
        </p:txBody>
      </p:sp>
      <p:sp>
        <p:nvSpPr>
          <p:cNvPr id="59" name="TextBox 58"/>
          <p:cNvSpPr txBox="1"/>
          <p:nvPr/>
        </p:nvSpPr>
        <p:spPr>
          <a:xfrm>
            <a:off x="8784299" y="2996952"/>
            <a:ext cx="1440160" cy="2031325"/>
          </a:xfrm>
          <a:prstGeom prst="rect">
            <a:avLst/>
          </a:prstGeom>
          <a:noFill/>
        </p:spPr>
        <p:txBody>
          <a:bodyPr wrap="square" rtlCol="0">
            <a:spAutoFit/>
          </a:bodyPr>
          <a:lstStyle/>
          <a:p>
            <a:pPr algn="ctr"/>
            <a:r>
              <a:rPr lang="en-GB" sz="1400" dirty="0" smtClean="0"/>
              <a:t>ACPO N.I.I.S.</a:t>
            </a:r>
          </a:p>
          <a:p>
            <a:pPr algn="ctr"/>
            <a:endParaRPr lang="en-GB" sz="1400" dirty="0" smtClean="0"/>
          </a:p>
          <a:p>
            <a:pPr algn="ctr"/>
            <a:r>
              <a:rPr lang="en-GB" sz="1400" dirty="0" smtClean="0"/>
              <a:t>Strategic Approach to Interviewing</a:t>
            </a:r>
          </a:p>
          <a:p>
            <a:pPr algn="ctr"/>
            <a:endParaRPr lang="en-GB" sz="1400" dirty="0" smtClean="0"/>
          </a:p>
          <a:p>
            <a:pPr algn="ctr"/>
            <a:r>
              <a:rPr lang="en-GB" sz="1400" dirty="0" smtClean="0"/>
              <a:t>‘Tiered’ system</a:t>
            </a:r>
          </a:p>
          <a:p>
            <a:pPr algn="ctr"/>
            <a:endParaRPr lang="en-GB" sz="1400" dirty="0" smtClean="0"/>
          </a:p>
          <a:p>
            <a:pPr algn="ctr"/>
            <a:r>
              <a:rPr lang="en-GB" sz="1400" dirty="0" smtClean="0"/>
              <a:t>‘7 Principles’</a:t>
            </a:r>
            <a:endParaRPr lang="en-GB" sz="1400" dirty="0"/>
          </a:p>
        </p:txBody>
      </p:sp>
      <p:cxnSp>
        <p:nvCxnSpPr>
          <p:cNvPr id="61" name="Straight Connector 60"/>
          <p:cNvCxnSpPr/>
          <p:nvPr/>
        </p:nvCxnSpPr>
        <p:spPr>
          <a:xfrm rot="5400000">
            <a:off x="10260463" y="2384884"/>
            <a:ext cx="1080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101426" y="1547740"/>
            <a:ext cx="1344149" cy="307777"/>
          </a:xfrm>
          <a:prstGeom prst="rect">
            <a:avLst/>
          </a:prstGeom>
          <a:noFill/>
        </p:spPr>
        <p:txBody>
          <a:bodyPr wrap="square" rtlCol="0">
            <a:spAutoFit/>
          </a:bodyPr>
          <a:lstStyle/>
          <a:p>
            <a:pPr algn="ctr"/>
            <a:r>
              <a:rPr lang="en-GB" sz="1400" b="1" dirty="0" smtClean="0"/>
              <a:t>2007/2011</a:t>
            </a:r>
            <a:endParaRPr lang="en-GB" sz="1400" b="1" dirty="0"/>
          </a:p>
        </p:txBody>
      </p:sp>
      <p:sp>
        <p:nvSpPr>
          <p:cNvPr id="64" name="TextBox 63"/>
          <p:cNvSpPr txBox="1"/>
          <p:nvPr/>
        </p:nvSpPr>
        <p:spPr>
          <a:xfrm>
            <a:off x="10320470" y="2996953"/>
            <a:ext cx="1056117" cy="954107"/>
          </a:xfrm>
          <a:prstGeom prst="rect">
            <a:avLst/>
          </a:prstGeom>
          <a:noFill/>
        </p:spPr>
        <p:txBody>
          <a:bodyPr wrap="square" rtlCol="0">
            <a:spAutoFit/>
          </a:bodyPr>
          <a:lstStyle/>
          <a:p>
            <a:pPr algn="ctr"/>
            <a:r>
              <a:rPr lang="en-GB" sz="1400" dirty="0" smtClean="0"/>
              <a:t>A.B.E.</a:t>
            </a:r>
          </a:p>
          <a:p>
            <a:pPr algn="ctr"/>
            <a:endParaRPr lang="en-GB" sz="1400" dirty="0" smtClean="0"/>
          </a:p>
          <a:p>
            <a:pPr algn="ctr"/>
            <a:r>
              <a:rPr lang="en-GB" sz="1400" dirty="0" smtClean="0"/>
              <a:t>Revised March 2011</a:t>
            </a:r>
            <a:endParaRPr lang="en-GB" sz="1400" dirty="0"/>
          </a:p>
        </p:txBody>
      </p:sp>
      <p:cxnSp>
        <p:nvCxnSpPr>
          <p:cNvPr id="66" name="Straight Arrow Connector 65"/>
          <p:cNvCxnSpPr/>
          <p:nvPr/>
        </p:nvCxnSpPr>
        <p:spPr>
          <a:xfrm>
            <a:off x="335360" y="5373216"/>
            <a:ext cx="3121024" cy="158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695733" y="5373216"/>
            <a:ext cx="7612985" cy="3753"/>
          </a:xfrm>
          <a:prstGeom prst="straightConnector1">
            <a:avLst/>
          </a:prstGeom>
          <a:ln w="38100" cmpd="sng">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1371" y="5445225"/>
            <a:ext cx="2976331" cy="338554"/>
          </a:xfrm>
          <a:prstGeom prst="rect">
            <a:avLst/>
          </a:prstGeom>
          <a:noFill/>
        </p:spPr>
        <p:txBody>
          <a:bodyPr wrap="square" rtlCol="0">
            <a:spAutoFit/>
          </a:bodyPr>
          <a:lstStyle/>
          <a:p>
            <a:pPr algn="ctr"/>
            <a:r>
              <a:rPr lang="en-GB" sz="1600" dirty="0" smtClean="0"/>
              <a:t>Confession Culture</a:t>
            </a:r>
            <a:endParaRPr lang="en-GB" sz="1600" dirty="0"/>
          </a:p>
        </p:txBody>
      </p:sp>
      <p:sp>
        <p:nvSpPr>
          <p:cNvPr id="75" name="TextBox 74"/>
          <p:cNvSpPr txBox="1"/>
          <p:nvPr/>
        </p:nvSpPr>
        <p:spPr>
          <a:xfrm>
            <a:off x="3763288" y="5458735"/>
            <a:ext cx="7776864" cy="338554"/>
          </a:xfrm>
          <a:prstGeom prst="rect">
            <a:avLst/>
          </a:prstGeom>
          <a:noFill/>
        </p:spPr>
        <p:txBody>
          <a:bodyPr wrap="square" rtlCol="0">
            <a:spAutoFit/>
          </a:bodyPr>
          <a:lstStyle/>
          <a:p>
            <a:pPr algn="ctr"/>
            <a:r>
              <a:rPr lang="en-GB" sz="1600" dirty="0" smtClean="0"/>
              <a:t>‘Open-minded’, ‘ethical and transparent’, ‘search for the truth’</a:t>
            </a:r>
            <a:endParaRPr lang="en-GB" sz="1600" dirty="0"/>
          </a:p>
        </p:txBody>
      </p:sp>
      <p:sp>
        <p:nvSpPr>
          <p:cNvPr id="4" name="TextBox 3"/>
          <p:cNvSpPr txBox="1"/>
          <p:nvPr/>
        </p:nvSpPr>
        <p:spPr>
          <a:xfrm>
            <a:off x="11308718" y="2107556"/>
            <a:ext cx="883282" cy="1200328"/>
          </a:xfrm>
          <a:prstGeom prst="rect">
            <a:avLst/>
          </a:prstGeom>
          <a:noFill/>
        </p:spPr>
        <p:txBody>
          <a:bodyPr wrap="square" rtlCol="0">
            <a:spAutoFit/>
          </a:bodyPr>
          <a:lstStyle/>
          <a:p>
            <a:pPr algn="ctr"/>
            <a:r>
              <a:rPr lang="en-US" sz="2400" dirty="0" smtClean="0"/>
              <a:t>AVET and DIR</a:t>
            </a:r>
            <a:endParaRPr lang="en-US" sz="2400" dirty="0"/>
          </a:p>
        </p:txBody>
      </p:sp>
      <p:pic>
        <p:nvPicPr>
          <p:cNvPr id="34" name="Picture 33" descr="Bubb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41" name="Picture 40" descr="AVET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37" name="TextBox 36"/>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
        <p:nvSpPr>
          <p:cNvPr id="2" name="TextBox 1"/>
          <p:cNvSpPr txBox="1"/>
          <p:nvPr/>
        </p:nvSpPr>
        <p:spPr>
          <a:xfrm>
            <a:off x="345566" y="4803840"/>
            <a:ext cx="2885476" cy="461665"/>
          </a:xfrm>
          <a:prstGeom prst="rect">
            <a:avLst/>
          </a:prstGeom>
          <a:noFill/>
        </p:spPr>
        <p:txBody>
          <a:bodyPr wrap="square" rtlCol="0">
            <a:spAutoFit/>
          </a:bodyPr>
          <a:lstStyle/>
          <a:p>
            <a:pPr algn="ctr"/>
            <a:r>
              <a:rPr lang="en-US" sz="1200" i="1" dirty="0" smtClean="0"/>
              <a:t>Reliance on hand written notes ‘as soon as practicable after the interview’</a:t>
            </a:r>
            <a:endParaRPr lang="en-US" sz="1200" i="1" dirty="0"/>
          </a:p>
        </p:txBody>
      </p:sp>
      <p:sp>
        <p:nvSpPr>
          <p:cNvPr id="3" name="TextBox 2"/>
          <p:cNvSpPr txBox="1"/>
          <p:nvPr/>
        </p:nvSpPr>
        <p:spPr>
          <a:xfrm>
            <a:off x="3248320" y="4803840"/>
            <a:ext cx="2254818" cy="461665"/>
          </a:xfrm>
          <a:prstGeom prst="rect">
            <a:avLst/>
          </a:prstGeom>
          <a:noFill/>
        </p:spPr>
        <p:txBody>
          <a:bodyPr wrap="square" rtlCol="0">
            <a:spAutoFit/>
          </a:bodyPr>
          <a:lstStyle/>
          <a:p>
            <a:pPr algn="ctr"/>
            <a:r>
              <a:rPr lang="en-US" sz="1200" i="1" dirty="0" smtClean="0"/>
              <a:t>Reliance on ‘contemporaneous notes’</a:t>
            </a:r>
            <a:endParaRPr lang="en-US" sz="1200" i="1" dirty="0"/>
          </a:p>
        </p:txBody>
      </p:sp>
      <p:sp>
        <p:nvSpPr>
          <p:cNvPr id="5" name="TextBox 4"/>
          <p:cNvSpPr txBox="1"/>
          <p:nvPr/>
        </p:nvSpPr>
        <p:spPr>
          <a:xfrm>
            <a:off x="11291368" y="1546560"/>
            <a:ext cx="820720" cy="307777"/>
          </a:xfrm>
          <a:prstGeom prst="rect">
            <a:avLst/>
          </a:prstGeom>
          <a:solidFill>
            <a:srgbClr val="000090"/>
          </a:solidFill>
          <a:ln>
            <a:solidFill>
              <a:srgbClr val="0000FF"/>
            </a:solidFill>
          </a:ln>
        </p:spPr>
        <p:txBody>
          <a:bodyPr wrap="square" rtlCol="0">
            <a:spAutoFit/>
          </a:bodyPr>
          <a:lstStyle/>
          <a:p>
            <a:pPr algn="ctr"/>
            <a:r>
              <a:rPr lang="en-US" sz="1400" b="1" dirty="0" smtClean="0">
                <a:solidFill>
                  <a:schemeClr val="bg1"/>
                </a:solidFill>
              </a:rPr>
              <a:t>2017</a:t>
            </a:r>
            <a:endParaRPr lang="en-US" sz="1400" b="1" dirty="0">
              <a:solidFill>
                <a:schemeClr val="bg1"/>
              </a:solidFill>
            </a:endParaRPr>
          </a:p>
        </p:txBody>
      </p:sp>
    </p:spTree>
    <p:extLst>
      <p:ext uri="{BB962C8B-B14F-4D97-AF65-F5344CB8AC3E}">
        <p14:creationId xmlns:p14="http://schemas.microsoft.com/office/powerpoint/2010/main" val="3628345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pic>
        <p:nvPicPr>
          <p:cNvPr id="5" name="Picture 4"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sp>
        <p:nvSpPr>
          <p:cNvPr id="2" name="TextBox 1"/>
          <p:cNvSpPr txBox="1"/>
          <p:nvPr/>
        </p:nvSpPr>
        <p:spPr>
          <a:xfrm>
            <a:off x="1047648" y="961802"/>
            <a:ext cx="10030053" cy="5032147"/>
          </a:xfrm>
          <a:prstGeom prst="rect">
            <a:avLst/>
          </a:prstGeom>
          <a:noFill/>
        </p:spPr>
        <p:txBody>
          <a:bodyPr wrap="square" rtlCol="0">
            <a:spAutoFit/>
          </a:bodyPr>
          <a:lstStyle/>
          <a:p>
            <a:pPr>
              <a:lnSpc>
                <a:spcPct val="130000"/>
              </a:lnSpc>
            </a:pPr>
            <a:r>
              <a:rPr lang="en-US" sz="2400" dirty="0" smtClean="0"/>
              <a:t>“Confirmation bias and rapid closure (of the interview) were the defining characteristics in almost every investigation and questioning exchange. Interviewing was a low status activity, compressing what an interviewee said into a written statement drafted by the interviewer. (Shepherd) was only too aware that more than half of the forensically significant detail went unregistered or wasn’t noted down so never got into the statement (outcome report in business)</a:t>
            </a:r>
            <a:r>
              <a:rPr lang="en-US" sz="2400" dirty="0"/>
              <a:t> </a:t>
            </a:r>
            <a:r>
              <a:rPr lang="en-US" sz="2400" dirty="0" smtClean="0"/>
              <a:t>It was an exercise in confirmation of what the interviewer already knew”</a:t>
            </a:r>
            <a:r>
              <a:rPr lang="en-US" sz="1400" i="1" dirty="0" smtClean="0"/>
              <a:t>(Shepherd and Griffiths. Investigative interviewing, The Conversation management Approach)</a:t>
            </a:r>
          </a:p>
          <a:p>
            <a:pPr>
              <a:lnSpc>
                <a:spcPct val="130000"/>
              </a:lnSpc>
            </a:pPr>
            <a:endParaRPr lang="en-US" sz="1400" i="1" dirty="0"/>
          </a:p>
          <a:p>
            <a:pPr>
              <a:lnSpc>
                <a:spcPct val="130000"/>
              </a:lnSpc>
            </a:pPr>
            <a:endParaRPr lang="en-US" sz="1400" i="1" dirty="0" smtClean="0"/>
          </a:p>
          <a:p>
            <a:pPr algn="ctr">
              <a:lnSpc>
                <a:spcPct val="130000"/>
              </a:lnSpc>
            </a:pPr>
            <a:r>
              <a:rPr lang="en-US" sz="2800" b="1" dirty="0" smtClean="0"/>
              <a:t>‘Compression’</a:t>
            </a:r>
            <a:endParaRPr lang="en-US" sz="2800" b="1" dirty="0"/>
          </a:p>
        </p:txBody>
      </p:sp>
      <p:pic>
        <p:nvPicPr>
          <p:cNvPr id="6" name="Picture 5"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7" name="TextBox 6"/>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3117695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TextBox 5"/>
          <p:cNvSpPr txBox="1"/>
          <p:nvPr/>
        </p:nvSpPr>
        <p:spPr>
          <a:xfrm>
            <a:off x="1115634" y="305003"/>
            <a:ext cx="10633167" cy="6801862"/>
          </a:xfrm>
          <a:prstGeom prst="rect">
            <a:avLst/>
          </a:prstGeom>
          <a:noFill/>
        </p:spPr>
        <p:txBody>
          <a:bodyPr wrap="square" rtlCol="0">
            <a:spAutoFit/>
          </a:bodyPr>
          <a:lstStyle/>
          <a:p>
            <a:pPr marL="457200" indent="-457200">
              <a:spcBef>
                <a:spcPct val="50000"/>
              </a:spcBef>
            </a:pPr>
            <a:r>
              <a:rPr lang="en-GB" sz="2800" dirty="0" smtClean="0"/>
              <a:t>The 7 Principles of Investigative Interviewing</a:t>
            </a:r>
          </a:p>
          <a:p>
            <a:pPr marL="457200" indent="-457200">
              <a:spcBef>
                <a:spcPct val="50000"/>
              </a:spcBef>
              <a:buFontTx/>
              <a:buChar char="•"/>
            </a:pPr>
            <a:endParaRPr lang="en-GB" sz="1600" dirty="0" smtClean="0"/>
          </a:p>
          <a:p>
            <a:pPr marL="457200" indent="-457200">
              <a:spcBef>
                <a:spcPct val="50000"/>
              </a:spcBef>
              <a:buFontTx/>
              <a:buChar char="•"/>
            </a:pPr>
            <a:r>
              <a:rPr lang="en-GB" b="1" dirty="0" smtClean="0"/>
              <a:t>The aim of investigative interviewing is to obtain accurate and reliable accounts from victims, witnesses or suspects about matters under investigation.</a:t>
            </a:r>
          </a:p>
          <a:p>
            <a:pPr marL="457200" indent="-457200">
              <a:spcBef>
                <a:spcPct val="50000"/>
              </a:spcBef>
              <a:buFontTx/>
              <a:buChar char="•"/>
            </a:pPr>
            <a:r>
              <a:rPr lang="en-GB" dirty="0" smtClean="0"/>
              <a:t>Investigators must act fairly when questioning victims, witnesses or suspects. Vulnerable people must be treated with particular consideration at all times.</a:t>
            </a:r>
          </a:p>
          <a:p>
            <a:pPr marL="457200" indent="-457200">
              <a:spcBef>
                <a:spcPct val="50000"/>
              </a:spcBef>
              <a:buFontTx/>
              <a:buChar char="•"/>
            </a:pPr>
            <a:r>
              <a:rPr lang="en-GB" b="1" dirty="0" smtClean="0">
                <a:solidFill>
                  <a:srgbClr val="000000"/>
                </a:solidFill>
              </a:rPr>
              <a:t>Investigative Interviewing should be approached with an investigative mindset. Accounts obtained from the person who is being interviewed should always be tested against what the interviewer already knows or what can reasonably be established.</a:t>
            </a:r>
          </a:p>
          <a:p>
            <a:pPr marL="457200" indent="-457200">
              <a:spcBef>
                <a:spcPct val="50000"/>
              </a:spcBef>
              <a:buFontTx/>
              <a:buChar char="•"/>
            </a:pPr>
            <a:r>
              <a:rPr lang="en-GB" dirty="0" smtClean="0"/>
              <a:t>When conducting an interview, investigators are free to ask a wide range of questions in order to obtain material which may assist an investigation.</a:t>
            </a:r>
          </a:p>
          <a:p>
            <a:pPr marL="457200" indent="-457200">
              <a:spcBef>
                <a:spcPct val="50000"/>
              </a:spcBef>
              <a:buFontTx/>
              <a:buChar char="•"/>
            </a:pPr>
            <a:r>
              <a:rPr lang="en-GB" b="1" dirty="0" smtClean="0"/>
              <a:t>Investigators should recognise the positive impact of an early admission in the context of the criminal justice system. (Nearest thing to ‘confession’!).</a:t>
            </a:r>
          </a:p>
          <a:p>
            <a:pPr marL="457200" indent="-457200">
              <a:spcBef>
                <a:spcPct val="50000"/>
              </a:spcBef>
              <a:buFontTx/>
              <a:buChar char="•"/>
            </a:pPr>
            <a:r>
              <a:rPr lang="en-GB" dirty="0" smtClean="0"/>
              <a:t>Investigators are not bound to accept the first answer given. Questioning is not unfair merely because it is persistent.</a:t>
            </a:r>
          </a:p>
          <a:p>
            <a:pPr marL="457200" indent="-457200">
              <a:spcBef>
                <a:spcPct val="50000"/>
              </a:spcBef>
              <a:buFontTx/>
              <a:buChar char="•"/>
            </a:pPr>
            <a:r>
              <a:rPr lang="en-GB" b="1" dirty="0" smtClean="0"/>
              <a:t>Even when the right of silence is exercised by a suspect, investigators have a responsibility to put questions to them.</a:t>
            </a:r>
          </a:p>
          <a:p>
            <a:pPr marL="457200" indent="-457200">
              <a:spcBef>
                <a:spcPct val="50000"/>
              </a:spcBef>
              <a:buFontTx/>
              <a:buChar char="•"/>
            </a:pPr>
            <a:endParaRPr lang="en-GB" sz="1600" dirty="0" smtClean="0"/>
          </a:p>
          <a:p>
            <a:pPr marL="457200" indent="-457200">
              <a:spcBef>
                <a:spcPct val="50000"/>
              </a:spcBef>
              <a:buFontTx/>
              <a:buChar char="•"/>
            </a:pPr>
            <a:endParaRPr lang="en-GB" dirty="0"/>
          </a:p>
        </p:txBody>
      </p:sp>
      <p:pic>
        <p:nvPicPr>
          <p:cNvPr id="7" name="Picture 6"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8" name="Picture 7"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10" name="TextBox 9"/>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251429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280"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TextBox 5"/>
          <p:cNvSpPr txBox="1"/>
          <p:nvPr/>
        </p:nvSpPr>
        <p:spPr>
          <a:xfrm>
            <a:off x="1669720" y="346646"/>
            <a:ext cx="10084861" cy="6623350"/>
          </a:xfrm>
          <a:prstGeom prst="rect">
            <a:avLst/>
          </a:prstGeom>
          <a:noFill/>
        </p:spPr>
        <p:txBody>
          <a:bodyPr wrap="square" rtlCol="0">
            <a:spAutoFit/>
          </a:bodyPr>
          <a:lstStyle/>
          <a:p>
            <a:r>
              <a:rPr lang="en-GB" sz="2800" dirty="0" smtClean="0"/>
              <a:t>UK Interview and Recording Governance Includes:</a:t>
            </a:r>
          </a:p>
          <a:p>
            <a:endParaRPr lang="en-GB" sz="2800" dirty="0" smtClean="0"/>
          </a:p>
          <a:p>
            <a:endParaRPr lang="en-GB" dirty="0" smtClean="0"/>
          </a:p>
          <a:p>
            <a:pPr marL="342900" indent="-342900">
              <a:lnSpc>
                <a:spcPct val="80000"/>
              </a:lnSpc>
              <a:buFont typeface="Arial"/>
              <a:buChar char="•"/>
            </a:pPr>
            <a:r>
              <a:rPr lang="en-GB" sz="2400" dirty="0" smtClean="0"/>
              <a:t>P.A.C.E.</a:t>
            </a:r>
          </a:p>
          <a:p>
            <a:pPr marL="342900" indent="-342900">
              <a:lnSpc>
                <a:spcPct val="80000"/>
              </a:lnSpc>
              <a:buFont typeface="Arial"/>
              <a:buChar char="•"/>
            </a:pPr>
            <a:endParaRPr lang="en-GB" sz="2400" dirty="0"/>
          </a:p>
          <a:p>
            <a:pPr marL="342900" indent="-342900">
              <a:lnSpc>
                <a:spcPct val="80000"/>
              </a:lnSpc>
              <a:buFont typeface="Arial"/>
              <a:buChar char="•"/>
            </a:pPr>
            <a:r>
              <a:rPr lang="en-GB" sz="2400" dirty="0" smtClean="0"/>
              <a:t>YJCA 1999</a:t>
            </a:r>
          </a:p>
          <a:p>
            <a:pPr marL="342900" indent="-342900">
              <a:lnSpc>
                <a:spcPct val="80000"/>
              </a:lnSpc>
              <a:buFont typeface="Arial"/>
              <a:buChar char="•"/>
            </a:pPr>
            <a:endParaRPr lang="en-GB" sz="2400" dirty="0"/>
          </a:p>
          <a:p>
            <a:pPr marL="342900" indent="-342900">
              <a:lnSpc>
                <a:spcPct val="80000"/>
              </a:lnSpc>
              <a:buFont typeface="Arial"/>
              <a:buChar char="•"/>
            </a:pPr>
            <a:r>
              <a:rPr lang="en-GB" sz="2400" dirty="0" smtClean="0"/>
              <a:t>ABE (2011)</a:t>
            </a:r>
          </a:p>
          <a:p>
            <a:pPr marL="342900" indent="-342900">
              <a:lnSpc>
                <a:spcPct val="80000"/>
              </a:lnSpc>
              <a:buFont typeface="Arial"/>
              <a:buChar char="•"/>
            </a:pPr>
            <a:endParaRPr lang="en-GB" sz="2400" dirty="0" smtClean="0"/>
          </a:p>
          <a:p>
            <a:pPr marL="342900" indent="-342900">
              <a:lnSpc>
                <a:spcPct val="80000"/>
              </a:lnSpc>
              <a:buFont typeface="Arial"/>
              <a:buChar char="•"/>
            </a:pPr>
            <a:r>
              <a:rPr lang="en-GB" sz="2400" dirty="0" smtClean="0"/>
              <a:t>C.P.I.A. – Disclosure, Unused Material.</a:t>
            </a:r>
          </a:p>
          <a:p>
            <a:pPr marL="342900" indent="-342900">
              <a:lnSpc>
                <a:spcPct val="80000"/>
              </a:lnSpc>
              <a:buFont typeface="Arial"/>
              <a:buChar char="•"/>
            </a:pPr>
            <a:endParaRPr lang="en-GB" sz="2400" dirty="0" smtClean="0"/>
          </a:p>
          <a:p>
            <a:pPr marL="342900" indent="-342900">
              <a:lnSpc>
                <a:spcPct val="80000"/>
              </a:lnSpc>
              <a:buFont typeface="Arial"/>
              <a:buChar char="•"/>
            </a:pPr>
            <a:r>
              <a:rPr lang="en-GB" sz="2400" dirty="0" smtClean="0"/>
              <a:t>R.I.P.A.</a:t>
            </a:r>
          </a:p>
          <a:p>
            <a:pPr marL="342900" indent="-342900" algn="ctr">
              <a:lnSpc>
                <a:spcPct val="80000"/>
              </a:lnSpc>
              <a:buFont typeface="Arial"/>
              <a:buChar char="•"/>
            </a:pPr>
            <a:endParaRPr lang="en-GB" sz="2400" dirty="0" smtClean="0"/>
          </a:p>
          <a:p>
            <a:pPr marL="342900" indent="-342900">
              <a:lnSpc>
                <a:spcPct val="80000"/>
              </a:lnSpc>
              <a:buFont typeface="Arial"/>
              <a:buChar char="•"/>
            </a:pPr>
            <a:r>
              <a:rPr lang="en-GB" sz="2400" dirty="0">
                <a:solidFill>
                  <a:srgbClr val="000000"/>
                </a:solidFill>
              </a:rPr>
              <a:t>Coroners and Justice Act 2009</a:t>
            </a:r>
          </a:p>
          <a:p>
            <a:pPr marL="342900" indent="-342900">
              <a:lnSpc>
                <a:spcPct val="80000"/>
              </a:lnSpc>
              <a:buFont typeface="Arial"/>
              <a:buChar char="•"/>
            </a:pPr>
            <a:endParaRPr lang="en-GB" sz="2400" dirty="0" smtClean="0">
              <a:solidFill>
                <a:srgbClr val="000000"/>
              </a:solidFill>
            </a:endParaRPr>
          </a:p>
          <a:p>
            <a:pPr marL="342900" indent="-342900">
              <a:lnSpc>
                <a:spcPct val="80000"/>
              </a:lnSpc>
              <a:buFont typeface="Arial"/>
              <a:buChar char="•"/>
            </a:pPr>
            <a:r>
              <a:rPr lang="en-GB" sz="2400" dirty="0">
                <a:solidFill>
                  <a:srgbClr val="000000"/>
                </a:solidFill>
              </a:rPr>
              <a:t>ACPO advice on the Structure of Visually Recorded Witness Interviews </a:t>
            </a:r>
            <a:r>
              <a:rPr lang="en-GB" sz="2400" dirty="0" smtClean="0">
                <a:solidFill>
                  <a:srgbClr val="000000"/>
                </a:solidFill>
              </a:rPr>
              <a:t>2010</a:t>
            </a:r>
          </a:p>
          <a:p>
            <a:pPr marL="342900" indent="-342900">
              <a:lnSpc>
                <a:spcPct val="80000"/>
              </a:lnSpc>
              <a:buFont typeface="Arial"/>
              <a:buChar char="•"/>
            </a:pPr>
            <a:endParaRPr lang="en-GB" sz="2400" dirty="0" smtClean="0">
              <a:solidFill>
                <a:srgbClr val="000000"/>
              </a:solidFill>
            </a:endParaRPr>
          </a:p>
          <a:p>
            <a:pPr marL="342900" indent="-342900">
              <a:lnSpc>
                <a:spcPct val="80000"/>
              </a:lnSpc>
              <a:buFont typeface="Arial"/>
              <a:buChar char="•"/>
            </a:pPr>
            <a:r>
              <a:rPr lang="en-GB" sz="2400" dirty="0" smtClean="0">
                <a:solidFill>
                  <a:srgbClr val="000000"/>
                </a:solidFill>
              </a:rPr>
              <a:t>Witness Code</a:t>
            </a:r>
          </a:p>
          <a:p>
            <a:pPr marL="342900" indent="-342900">
              <a:lnSpc>
                <a:spcPct val="80000"/>
              </a:lnSpc>
              <a:buFont typeface="Arial"/>
              <a:buChar char="•"/>
            </a:pPr>
            <a:endParaRPr lang="en-GB" sz="2400" dirty="0" smtClean="0">
              <a:solidFill>
                <a:srgbClr val="000000"/>
              </a:solidFill>
            </a:endParaRPr>
          </a:p>
          <a:p>
            <a:pPr marL="342900" indent="-342900">
              <a:lnSpc>
                <a:spcPct val="80000"/>
              </a:lnSpc>
              <a:buFont typeface="Arial"/>
              <a:buChar char="•"/>
            </a:pPr>
            <a:r>
              <a:rPr lang="en-GB" sz="2400" dirty="0" smtClean="0">
                <a:solidFill>
                  <a:srgbClr val="000000"/>
                </a:solidFill>
              </a:rPr>
              <a:t>Victims Charter</a:t>
            </a:r>
            <a:endParaRPr lang="en-GB" sz="2400" dirty="0">
              <a:solidFill>
                <a:srgbClr val="000000"/>
              </a:solidFill>
            </a:endParaRPr>
          </a:p>
          <a:p>
            <a:endParaRPr lang="en-GB" sz="2400" dirty="0" smtClean="0"/>
          </a:p>
        </p:txBody>
      </p:sp>
      <p:pic>
        <p:nvPicPr>
          <p:cNvPr id="7" name="Picture 6" descr="Bubb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4" y="65286"/>
            <a:ext cx="658343" cy="790838"/>
          </a:xfrm>
          <a:prstGeom prst="rect">
            <a:avLst/>
          </a:prstGeom>
        </p:spPr>
      </p:pic>
      <p:pic>
        <p:nvPicPr>
          <p:cNvPr id="8" name="Picture 7" descr="AVET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192" y="0"/>
            <a:ext cx="1329808" cy="509760"/>
          </a:xfrm>
          <a:prstGeom prst="rect">
            <a:avLst/>
          </a:prstGeom>
        </p:spPr>
      </p:pic>
      <p:sp>
        <p:nvSpPr>
          <p:cNvPr id="10" name="TextBox 9"/>
          <p:cNvSpPr txBox="1"/>
          <p:nvPr/>
        </p:nvSpPr>
        <p:spPr>
          <a:xfrm>
            <a:off x="10267707" y="6611779"/>
            <a:ext cx="1924293" cy="246221"/>
          </a:xfrm>
          <a:prstGeom prst="rect">
            <a:avLst/>
          </a:prstGeom>
          <a:noFill/>
        </p:spPr>
        <p:txBody>
          <a:bodyPr wrap="square" rtlCol="0">
            <a:spAutoFit/>
          </a:bodyPr>
          <a:lstStyle/>
          <a:p>
            <a:pPr algn="ctr"/>
            <a:r>
              <a:rPr lang="en-US" sz="1000" dirty="0" smtClean="0">
                <a:solidFill>
                  <a:srgbClr val="000000"/>
                </a:solidFill>
              </a:rPr>
              <a:t>Presentation © Intersol Global</a:t>
            </a:r>
            <a:endParaRPr lang="en-US" sz="1000" dirty="0">
              <a:solidFill>
                <a:srgbClr val="000000"/>
              </a:solidFill>
            </a:endParaRPr>
          </a:p>
        </p:txBody>
      </p:sp>
    </p:spTree>
    <p:extLst>
      <p:ext uri="{BB962C8B-B14F-4D97-AF65-F5344CB8AC3E}">
        <p14:creationId xmlns:p14="http://schemas.microsoft.com/office/powerpoint/2010/main" val="1448543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2405</TotalTime>
  <Words>1900</Words>
  <Application>Microsoft Macintosh PowerPoint</Application>
  <PresentationFormat>Custom</PresentationFormat>
  <Paragraphs>385</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PEACE framework for investigative interviewing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Serious Crime Interview – Anatomy of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Ian Hynes</cp:lastModifiedBy>
  <cp:revision>612</cp:revision>
  <cp:lastPrinted>2016-08-01T11:36:41Z</cp:lastPrinted>
  <dcterms:created xsi:type="dcterms:W3CDTF">2014-06-17T03:21:18Z</dcterms:created>
  <dcterms:modified xsi:type="dcterms:W3CDTF">2017-05-18T13:47:15Z</dcterms:modified>
</cp:coreProperties>
</file>